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2"/>
  </p:sldMasterIdLst>
  <p:notesMasterIdLst>
    <p:notesMasterId r:id="rId46"/>
  </p:notesMasterIdLst>
  <p:sldIdLst>
    <p:sldId id="260" r:id="rId3"/>
    <p:sldId id="261" r:id="rId4"/>
    <p:sldId id="265" r:id="rId5"/>
    <p:sldId id="266" r:id="rId6"/>
    <p:sldId id="267" r:id="rId7"/>
    <p:sldId id="268" r:id="rId8"/>
    <p:sldId id="269" r:id="rId9"/>
    <p:sldId id="270" r:id="rId10"/>
    <p:sldId id="271" r:id="rId11"/>
    <p:sldId id="272" r:id="rId12"/>
    <p:sldId id="273" r:id="rId13"/>
    <p:sldId id="289" r:id="rId14"/>
    <p:sldId id="274" r:id="rId15"/>
    <p:sldId id="275" r:id="rId16"/>
    <p:sldId id="276" r:id="rId17"/>
    <p:sldId id="277" r:id="rId18"/>
    <p:sldId id="278" r:id="rId19"/>
    <p:sldId id="279" r:id="rId20"/>
    <p:sldId id="280" r:id="rId21"/>
    <p:sldId id="320" r:id="rId22"/>
    <p:sldId id="298" r:id="rId23"/>
    <p:sldId id="337" r:id="rId24"/>
    <p:sldId id="282" r:id="rId25"/>
    <p:sldId id="283" r:id="rId26"/>
    <p:sldId id="284" r:id="rId27"/>
    <p:sldId id="285" r:id="rId28"/>
    <p:sldId id="287" r:id="rId29"/>
    <p:sldId id="286" r:id="rId30"/>
    <p:sldId id="288" r:id="rId31"/>
    <p:sldId id="291" r:id="rId32"/>
    <p:sldId id="355" r:id="rId33"/>
    <p:sldId id="356" r:id="rId34"/>
    <p:sldId id="357" r:id="rId35"/>
    <p:sldId id="353" r:id="rId36"/>
    <p:sldId id="354" r:id="rId37"/>
    <p:sldId id="293" r:id="rId38"/>
    <p:sldId id="314" r:id="rId39"/>
    <p:sldId id="292" r:id="rId40"/>
    <p:sldId id="315" r:id="rId41"/>
    <p:sldId id="299" r:id="rId42"/>
    <p:sldId id="358" r:id="rId43"/>
    <p:sldId id="294" r:id="rId44"/>
    <p:sldId id="259" r:id="rId45"/>
  </p:sldIdLst>
  <p:sldSz cx="11522075" cy="7200900"/>
  <p:notesSz cx="6858000" cy="9144000"/>
  <p:defaultTextStyle>
    <a:defPPr>
      <a:defRPr lang="zh-CN"/>
    </a:defPPr>
    <a:lvl1pPr marL="0" algn="l" defTabSz="1197610" rtl="0" eaLnBrk="1" latinLnBrk="0" hangingPunct="1">
      <a:defRPr sz="2400" kern="1200">
        <a:solidFill>
          <a:schemeClr val="tx1"/>
        </a:solidFill>
        <a:latin typeface="+mn-lt"/>
        <a:ea typeface="+mn-ea"/>
        <a:cs typeface="+mn-cs"/>
      </a:defRPr>
    </a:lvl1pPr>
    <a:lvl2pPr marL="598805" algn="l" defTabSz="1197610" rtl="0" eaLnBrk="1" latinLnBrk="0" hangingPunct="1">
      <a:defRPr sz="2400" kern="1200">
        <a:solidFill>
          <a:schemeClr val="tx1"/>
        </a:solidFill>
        <a:latin typeface="+mn-lt"/>
        <a:ea typeface="+mn-ea"/>
        <a:cs typeface="+mn-cs"/>
      </a:defRPr>
    </a:lvl2pPr>
    <a:lvl3pPr marL="1198245" algn="l" defTabSz="1197610" rtl="0" eaLnBrk="1" latinLnBrk="0" hangingPunct="1">
      <a:defRPr sz="2400" kern="1200">
        <a:solidFill>
          <a:schemeClr val="tx1"/>
        </a:solidFill>
        <a:latin typeface="+mn-lt"/>
        <a:ea typeface="+mn-ea"/>
        <a:cs typeface="+mn-cs"/>
      </a:defRPr>
    </a:lvl3pPr>
    <a:lvl4pPr marL="1797050" algn="l" defTabSz="1197610" rtl="0" eaLnBrk="1" latinLnBrk="0" hangingPunct="1">
      <a:defRPr sz="2400" kern="1200">
        <a:solidFill>
          <a:schemeClr val="tx1"/>
        </a:solidFill>
        <a:latin typeface="+mn-lt"/>
        <a:ea typeface="+mn-ea"/>
        <a:cs typeface="+mn-cs"/>
      </a:defRPr>
    </a:lvl4pPr>
    <a:lvl5pPr marL="2396490" algn="l" defTabSz="1197610" rtl="0" eaLnBrk="1" latinLnBrk="0" hangingPunct="1">
      <a:defRPr sz="2400" kern="1200">
        <a:solidFill>
          <a:schemeClr val="tx1"/>
        </a:solidFill>
        <a:latin typeface="+mn-lt"/>
        <a:ea typeface="+mn-ea"/>
        <a:cs typeface="+mn-cs"/>
      </a:defRPr>
    </a:lvl5pPr>
    <a:lvl6pPr marL="2995295" algn="l" defTabSz="1197610" rtl="0" eaLnBrk="1" latinLnBrk="0" hangingPunct="1">
      <a:defRPr sz="2400" kern="1200">
        <a:solidFill>
          <a:schemeClr val="tx1"/>
        </a:solidFill>
        <a:latin typeface="+mn-lt"/>
        <a:ea typeface="+mn-ea"/>
        <a:cs typeface="+mn-cs"/>
      </a:defRPr>
    </a:lvl6pPr>
    <a:lvl7pPr marL="3594735" algn="l" defTabSz="1197610" rtl="0" eaLnBrk="1" latinLnBrk="0" hangingPunct="1">
      <a:defRPr sz="2400" kern="1200">
        <a:solidFill>
          <a:schemeClr val="tx1"/>
        </a:solidFill>
        <a:latin typeface="+mn-lt"/>
        <a:ea typeface="+mn-ea"/>
        <a:cs typeface="+mn-cs"/>
      </a:defRPr>
    </a:lvl7pPr>
    <a:lvl8pPr marL="4193540" algn="l" defTabSz="1197610" rtl="0" eaLnBrk="1" latinLnBrk="0" hangingPunct="1">
      <a:defRPr sz="2400" kern="1200">
        <a:solidFill>
          <a:schemeClr val="tx1"/>
        </a:solidFill>
        <a:latin typeface="+mn-lt"/>
        <a:ea typeface="+mn-ea"/>
        <a:cs typeface="+mn-cs"/>
      </a:defRPr>
    </a:lvl8pPr>
    <a:lvl9pPr marL="4792980" algn="l" defTabSz="119761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68">
          <p15:clr>
            <a:srgbClr val="A4A3A4"/>
          </p15:clr>
        </p15:guide>
        <p15:guide id="2" pos="362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D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57" autoAdjust="0"/>
    <p:restoredTop sz="85350" autoAdjust="0"/>
  </p:normalViewPr>
  <p:slideViewPr>
    <p:cSldViewPr>
      <p:cViewPr varScale="1">
        <p:scale>
          <a:sx n="126" d="100"/>
          <a:sy n="126" d="100"/>
        </p:scale>
        <p:origin x="1048" y="200"/>
      </p:cViewPr>
      <p:guideLst>
        <p:guide orient="horz" pos="2268"/>
        <p:guide pos="3628"/>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e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4A2D21B-1C69-4361-B302-23BEE24C598D}" type="datetimeFigureOut">
              <a:rPr lang="zh-CN" altLang="en-US" smtClean="0"/>
              <a:t>2019/11/4</a:t>
            </a:fld>
            <a:endParaRPr lang="zh-CN" altLang="en-US"/>
          </a:p>
        </p:txBody>
      </p:sp>
      <p:sp>
        <p:nvSpPr>
          <p:cNvPr id="4" name="幻灯片图像占位符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531FD49-5E05-4765-BF69-4E48901B79A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6531FD49-5E05-4765-BF69-4E48901B79A3}"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a:xfrm>
            <a:off x="685800" y="685800"/>
            <a:ext cx="5486400" cy="3429000"/>
          </a:xfrm>
        </p:spPr>
      </p:sp>
      <p:sp>
        <p:nvSpPr>
          <p:cNvPr id="13315"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3316" name="灯片编号占位符 3"/>
          <p:cNvSpPr>
            <a:spLocks noGrp="1"/>
          </p:cNvSpPr>
          <p:nvPr>
            <p:ph type="sldNum" sz="quarter" idx="5"/>
          </p:nvPr>
        </p:nvSpPr>
        <p:spPr>
          <a:noFill/>
        </p:spPr>
        <p:txBody>
          <a:bodyPr/>
          <a:lstStyle/>
          <a:p>
            <a:fld id="{8AE25D06-F685-4138-BA61-E3C3523BA413}" type="slidenum">
              <a:rPr lang="en-US" altLang="zh-CN" smtClean="0">
                <a:ea typeface="宋体" panose="02010600030101010101" pitchFamily="2" charset="-122"/>
              </a:rPr>
              <a:t>11</a:t>
            </a:fld>
            <a:endParaRPr lang="en-US" altLang="zh-CN">
              <a:ea typeface="宋体"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幻灯片图像占位符 1"/>
          <p:cNvSpPr>
            <a:spLocks noGrp="1" noRot="1" noChangeAspect="1" noTextEdit="1"/>
          </p:cNvSpPr>
          <p:nvPr>
            <p:ph type="sldImg"/>
          </p:nvPr>
        </p:nvSpPr>
        <p:spPr>
          <a:xfrm>
            <a:off x="685800" y="685800"/>
            <a:ext cx="5486400" cy="3429000"/>
          </a:xfrm>
        </p:spPr>
      </p:sp>
      <p:sp>
        <p:nvSpPr>
          <p:cNvPr id="10243"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0244" name="灯片编号占位符 3"/>
          <p:cNvSpPr>
            <a:spLocks noGrp="1"/>
          </p:cNvSpPr>
          <p:nvPr>
            <p:ph type="sldNum" sz="quarter" idx="5"/>
          </p:nvPr>
        </p:nvSpPr>
        <p:spPr>
          <a:noFill/>
        </p:spPr>
        <p:txBody>
          <a:bodyPr/>
          <a:lstStyle/>
          <a:p>
            <a:fld id="{A63E9F23-1C94-4220-BCF6-B84BF33C1A5C}" type="slidenum">
              <a:rPr lang="en-US" altLang="zh-CN" smtClean="0">
                <a:ea typeface="宋体" panose="02010600030101010101" pitchFamily="2" charset="-122"/>
              </a:rPr>
              <a:t>12</a:t>
            </a:fld>
            <a:endParaRPr lang="en-US" altLang="zh-CN">
              <a:ea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a:xfrm>
            <a:off x="685800" y="685800"/>
            <a:ext cx="5486400" cy="3429000"/>
          </a:xfrm>
        </p:spPr>
      </p:sp>
      <p:sp>
        <p:nvSpPr>
          <p:cNvPr id="14339"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4340" name="灯片编号占位符 3"/>
          <p:cNvSpPr>
            <a:spLocks noGrp="1"/>
          </p:cNvSpPr>
          <p:nvPr>
            <p:ph type="sldNum" sz="quarter" idx="5"/>
          </p:nvPr>
        </p:nvSpPr>
        <p:spPr>
          <a:noFill/>
        </p:spPr>
        <p:txBody>
          <a:bodyPr/>
          <a:lstStyle/>
          <a:p>
            <a:fld id="{1E5D7C47-266C-4F3A-982E-2D2E58CA81CF}" type="slidenum">
              <a:rPr lang="en-US" altLang="zh-CN" smtClean="0">
                <a:ea typeface="宋体" panose="02010600030101010101" pitchFamily="2" charset="-122"/>
              </a:rPr>
              <a:t>13</a:t>
            </a:fld>
            <a:endParaRPr lang="en-US" altLang="zh-CN">
              <a:ea typeface="宋体" panose="02010600030101010101" pitchFamily="2"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TextEdit="1"/>
          </p:cNvSpPr>
          <p:nvPr>
            <p:ph type="sldImg"/>
          </p:nvPr>
        </p:nvSpPr>
        <p:spPr>
          <a:xfrm>
            <a:off x="685800" y="685800"/>
            <a:ext cx="5486400" cy="3429000"/>
          </a:xfrm>
        </p:spPr>
      </p:sp>
      <p:sp>
        <p:nvSpPr>
          <p:cNvPr id="15363"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5364" name="灯片编号占位符 3"/>
          <p:cNvSpPr>
            <a:spLocks noGrp="1"/>
          </p:cNvSpPr>
          <p:nvPr>
            <p:ph type="sldNum" sz="quarter" idx="5"/>
          </p:nvPr>
        </p:nvSpPr>
        <p:spPr>
          <a:noFill/>
        </p:spPr>
        <p:txBody>
          <a:bodyPr/>
          <a:lstStyle/>
          <a:p>
            <a:fld id="{8B427F8F-477C-4B61-8FEB-03FFCE632F83}" type="slidenum">
              <a:rPr lang="en-US" altLang="zh-CN" smtClean="0">
                <a:ea typeface="宋体" panose="02010600030101010101" pitchFamily="2" charset="-122"/>
              </a:rPr>
              <a:t>14</a:t>
            </a:fld>
            <a:endParaRPr lang="en-US" altLang="zh-CN">
              <a:ea typeface="宋体" panose="02010600030101010101" pitchFamily="2"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FDFA5D2B-8894-4A55-8BFD-1F77247144DB}" type="slidenum">
              <a:rPr lang="en-US" altLang="zh-CN" smtClean="0">
                <a:ea typeface="宋体" panose="02010600030101010101" pitchFamily="2" charset="-122"/>
              </a:rPr>
              <a:t>15</a:t>
            </a:fld>
            <a:endParaRPr lang="en-US" altLang="zh-CN">
              <a:ea typeface="宋体" panose="02010600030101010101" pitchFamily="2"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a:xfrm>
            <a:off x="685800" y="685800"/>
            <a:ext cx="5486400" cy="3429000"/>
          </a:xfrm>
        </p:spPr>
      </p:sp>
      <p:sp>
        <p:nvSpPr>
          <p:cNvPr id="13315"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3316" name="灯片编号占位符 3"/>
          <p:cNvSpPr>
            <a:spLocks noGrp="1"/>
          </p:cNvSpPr>
          <p:nvPr>
            <p:ph type="sldNum" sz="quarter" idx="5"/>
          </p:nvPr>
        </p:nvSpPr>
        <p:spPr>
          <a:noFill/>
        </p:spPr>
        <p:txBody>
          <a:bodyPr/>
          <a:lstStyle/>
          <a:p>
            <a:fld id="{2AB8520F-BB33-4D4A-B908-1822FAEC6212}" type="slidenum">
              <a:rPr lang="en-US" altLang="zh-CN" smtClean="0">
                <a:ea typeface="宋体" panose="02010600030101010101" pitchFamily="2" charset="-122"/>
              </a:rPr>
              <a:t>16</a:t>
            </a:fld>
            <a:endParaRPr lang="en-US" altLang="zh-CN">
              <a:ea typeface="宋体" panose="02010600030101010101" pitchFamily="2"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a:xfrm>
            <a:off x="685800" y="685800"/>
            <a:ext cx="5486400" cy="3429000"/>
          </a:xfrm>
        </p:spPr>
      </p:sp>
      <p:sp>
        <p:nvSpPr>
          <p:cNvPr id="14339"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4340" name="灯片编号占位符 3"/>
          <p:cNvSpPr>
            <a:spLocks noGrp="1"/>
          </p:cNvSpPr>
          <p:nvPr>
            <p:ph type="sldNum" sz="quarter" idx="5"/>
          </p:nvPr>
        </p:nvSpPr>
        <p:spPr>
          <a:noFill/>
        </p:spPr>
        <p:txBody>
          <a:bodyPr/>
          <a:lstStyle/>
          <a:p>
            <a:fld id="{EC9B4403-A8D4-44AE-8BE5-5A161786715B}" type="slidenum">
              <a:rPr lang="en-US" altLang="zh-CN" smtClean="0">
                <a:ea typeface="宋体" panose="02010600030101010101" pitchFamily="2" charset="-122"/>
              </a:rPr>
              <a:t>17</a:t>
            </a:fld>
            <a:endParaRPr lang="en-US" altLang="zh-CN">
              <a:ea typeface="宋体" panose="02010600030101010101" pitchFamily="2"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TextEdit="1"/>
          </p:cNvSpPr>
          <p:nvPr>
            <p:ph type="sldImg"/>
          </p:nvPr>
        </p:nvSpPr>
        <p:spPr>
          <a:xfrm>
            <a:off x="685800" y="685800"/>
            <a:ext cx="5486400" cy="3429000"/>
          </a:xfrm>
        </p:spPr>
      </p:sp>
      <p:sp>
        <p:nvSpPr>
          <p:cNvPr id="15363"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5364" name="灯片编号占位符 3"/>
          <p:cNvSpPr>
            <a:spLocks noGrp="1"/>
          </p:cNvSpPr>
          <p:nvPr>
            <p:ph type="sldNum" sz="quarter" idx="5"/>
          </p:nvPr>
        </p:nvSpPr>
        <p:spPr>
          <a:noFill/>
        </p:spPr>
        <p:txBody>
          <a:bodyPr/>
          <a:lstStyle/>
          <a:p>
            <a:fld id="{F8A5AB32-E385-4B63-91DE-49FBDA60E6DB}" type="slidenum">
              <a:rPr lang="en-US" altLang="zh-CN" smtClean="0">
                <a:ea typeface="宋体" panose="02010600030101010101" pitchFamily="2" charset="-122"/>
              </a:rPr>
              <a:t>18</a:t>
            </a:fld>
            <a:endParaRPr lang="en-US" altLang="zh-CN">
              <a:ea typeface="宋体" panose="02010600030101010101" pitchFamily="2"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幻灯片图像占位符 1"/>
          <p:cNvSpPr>
            <a:spLocks noGrp="1" noRot="1" noChangeAspect="1" noTextEdit="1"/>
          </p:cNvSpPr>
          <p:nvPr>
            <p:ph type="sldImg"/>
          </p:nvPr>
        </p:nvSpPr>
        <p:spPr>
          <a:xfrm>
            <a:off x="685800" y="685800"/>
            <a:ext cx="5486400" cy="3429000"/>
          </a:xfrm>
        </p:spPr>
      </p:sp>
      <p:sp>
        <p:nvSpPr>
          <p:cNvPr id="16387"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6388" name="灯片编号占位符 3"/>
          <p:cNvSpPr>
            <a:spLocks noGrp="1"/>
          </p:cNvSpPr>
          <p:nvPr>
            <p:ph type="sldNum" sz="quarter" idx="5"/>
          </p:nvPr>
        </p:nvSpPr>
        <p:spPr>
          <a:noFill/>
        </p:spPr>
        <p:txBody>
          <a:bodyPr/>
          <a:lstStyle/>
          <a:p>
            <a:fld id="{E6B99AB7-B71D-4129-9A74-DD53DB3005F8}" type="slidenum">
              <a:rPr lang="en-US" altLang="zh-CN" smtClean="0">
                <a:ea typeface="宋体" panose="02010600030101010101" pitchFamily="2" charset="-122"/>
              </a:rPr>
              <a:t>19</a:t>
            </a:fld>
            <a:endParaRPr lang="en-US" altLang="zh-CN">
              <a:ea typeface="宋体" panose="02010600030101010101" pitchFamily="2"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幻灯片图像占位符 1"/>
          <p:cNvSpPr>
            <a:spLocks noGrp="1" noRot="1" noChangeAspect="1" noTextEdit="1"/>
          </p:cNvSpPr>
          <p:nvPr>
            <p:ph type="sldImg"/>
          </p:nvPr>
        </p:nvSpPr>
        <p:spPr>
          <a:xfrm>
            <a:off x="685800" y="685800"/>
            <a:ext cx="5486400" cy="3429000"/>
          </a:xfrm>
        </p:spPr>
      </p:sp>
      <p:sp>
        <p:nvSpPr>
          <p:cNvPr id="16387"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6388" name="灯片编号占位符 3"/>
          <p:cNvSpPr>
            <a:spLocks noGrp="1"/>
          </p:cNvSpPr>
          <p:nvPr>
            <p:ph type="sldNum" sz="quarter" idx="5"/>
          </p:nvPr>
        </p:nvSpPr>
        <p:spPr>
          <a:noFill/>
        </p:spPr>
        <p:txBody>
          <a:bodyPr/>
          <a:lstStyle/>
          <a:p>
            <a:fld id="{E6B99AB7-B71D-4129-9A74-DD53DB3005F8}" type="slidenum">
              <a:rPr lang="en-US" altLang="zh-CN" smtClean="0">
                <a:ea typeface="宋体" panose="02010600030101010101" pitchFamily="2" charset="-122"/>
              </a:rPr>
              <a:t>20</a:t>
            </a:fld>
            <a:endParaRPr lang="en-US" altLang="zh-CN">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幻灯片图像占位符 1"/>
          <p:cNvSpPr>
            <a:spLocks noGrp="1" noRot="1" noChangeAspect="1" noTextEdit="1"/>
          </p:cNvSpPr>
          <p:nvPr>
            <p:ph type="sldImg"/>
          </p:nvPr>
        </p:nvSpPr>
        <p:spPr>
          <a:xfrm>
            <a:off x="685800" y="685800"/>
            <a:ext cx="5486400" cy="3429000"/>
          </a:xfrm>
        </p:spPr>
      </p:sp>
      <p:sp>
        <p:nvSpPr>
          <p:cNvPr id="10243"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0244" name="灯片编号占位符 3"/>
          <p:cNvSpPr>
            <a:spLocks noGrp="1"/>
          </p:cNvSpPr>
          <p:nvPr>
            <p:ph type="sldNum" sz="quarter" idx="5"/>
          </p:nvPr>
        </p:nvSpPr>
        <p:spPr>
          <a:noFill/>
        </p:spPr>
        <p:txBody>
          <a:bodyPr/>
          <a:lstStyle/>
          <a:p>
            <a:fld id="{8B283049-B7B8-4FEE-8B95-C3B26EBF8778}" type="slidenum">
              <a:rPr lang="en-US" altLang="zh-CN" smtClean="0">
                <a:ea typeface="宋体" panose="02010600030101010101" pitchFamily="2" charset="-122"/>
              </a:rPr>
              <a:t>3</a:t>
            </a:fld>
            <a:endParaRPr lang="en-US" altLang="zh-CN">
              <a:ea typeface="宋体" panose="02010600030101010101" pitchFamily="2"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幻灯片图像占位符 1"/>
          <p:cNvSpPr>
            <a:spLocks noGrp="1" noRot="1" noChangeAspect="1" noTextEdit="1"/>
          </p:cNvSpPr>
          <p:nvPr>
            <p:ph type="sldImg"/>
          </p:nvPr>
        </p:nvSpPr>
        <p:spPr>
          <a:xfrm>
            <a:off x="685800" y="685800"/>
            <a:ext cx="5486400" cy="3429000"/>
          </a:xfrm>
        </p:spPr>
      </p:sp>
      <p:sp>
        <p:nvSpPr>
          <p:cNvPr id="16387"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6388" name="灯片编号占位符 3"/>
          <p:cNvSpPr>
            <a:spLocks noGrp="1"/>
          </p:cNvSpPr>
          <p:nvPr>
            <p:ph type="sldNum" sz="quarter" idx="5"/>
          </p:nvPr>
        </p:nvSpPr>
        <p:spPr>
          <a:noFill/>
        </p:spPr>
        <p:txBody>
          <a:bodyPr/>
          <a:lstStyle/>
          <a:p>
            <a:fld id="{E6B99AB7-B71D-4129-9A74-DD53DB3005F8}" type="slidenum">
              <a:rPr lang="en-US" altLang="zh-CN" smtClean="0">
                <a:ea typeface="宋体" panose="02010600030101010101" pitchFamily="2" charset="-122"/>
              </a:rPr>
              <a:t>21</a:t>
            </a:fld>
            <a:endParaRPr lang="en-US" altLang="zh-CN">
              <a:ea typeface="宋体" panose="02010600030101010101" pitchFamily="2"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幻灯片图像占位符 1"/>
          <p:cNvSpPr>
            <a:spLocks noGrp="1" noRot="1" noChangeAspect="1" noTextEdit="1"/>
          </p:cNvSpPr>
          <p:nvPr>
            <p:ph type="sldImg"/>
          </p:nvPr>
        </p:nvSpPr>
        <p:spPr>
          <a:xfrm>
            <a:off x="685800" y="685800"/>
            <a:ext cx="5486400" cy="3429000"/>
          </a:xfrm>
        </p:spPr>
      </p:sp>
      <p:sp>
        <p:nvSpPr>
          <p:cNvPr id="16387"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6388" name="灯片编号占位符 3"/>
          <p:cNvSpPr>
            <a:spLocks noGrp="1"/>
          </p:cNvSpPr>
          <p:nvPr>
            <p:ph type="sldNum" sz="quarter" idx="5"/>
          </p:nvPr>
        </p:nvSpPr>
        <p:spPr>
          <a:noFill/>
        </p:spPr>
        <p:txBody>
          <a:bodyPr/>
          <a:lstStyle/>
          <a:p>
            <a:fld id="{E6B99AB7-B71D-4129-9A74-DD53DB3005F8}" type="slidenum">
              <a:rPr lang="en-US" altLang="zh-CN" smtClean="0">
                <a:ea typeface="宋体" panose="02010600030101010101" pitchFamily="2" charset="-122"/>
              </a:rPr>
              <a:t>22</a:t>
            </a:fld>
            <a:endParaRPr lang="en-US" altLang="zh-CN">
              <a:ea typeface="宋体" panose="02010600030101010101" pitchFamily="2"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TextEdit="1"/>
          </p:cNvSpPr>
          <p:nvPr>
            <p:ph type="sldImg"/>
          </p:nvPr>
        </p:nvSpPr>
        <p:spPr>
          <a:xfrm>
            <a:off x="685800" y="685800"/>
            <a:ext cx="5486400" cy="3429000"/>
          </a:xfrm>
        </p:spPr>
      </p:sp>
      <p:sp>
        <p:nvSpPr>
          <p:cNvPr id="15363"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5364" name="灯片编号占位符 3"/>
          <p:cNvSpPr>
            <a:spLocks noGrp="1"/>
          </p:cNvSpPr>
          <p:nvPr>
            <p:ph type="sldNum" sz="quarter" idx="5"/>
          </p:nvPr>
        </p:nvSpPr>
        <p:spPr>
          <a:noFill/>
        </p:spPr>
        <p:txBody>
          <a:bodyPr/>
          <a:lstStyle/>
          <a:p>
            <a:fld id="{E5BABA13-2A7C-4CAE-9108-F9A1DD647CDE}" type="slidenum">
              <a:rPr lang="en-US" altLang="zh-CN" smtClean="0">
                <a:ea typeface="宋体" panose="02010600030101010101" pitchFamily="2" charset="-122"/>
              </a:rPr>
              <a:t>23</a:t>
            </a:fld>
            <a:endParaRPr lang="en-US" altLang="zh-CN">
              <a:ea typeface="宋体" panose="02010600030101010101" pitchFamily="2"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幻灯片图像占位符 1"/>
          <p:cNvSpPr>
            <a:spLocks noGrp="1" noRot="1" noChangeAspect="1" noTextEdit="1"/>
          </p:cNvSpPr>
          <p:nvPr>
            <p:ph type="sldImg"/>
          </p:nvPr>
        </p:nvSpPr>
        <p:spPr>
          <a:xfrm>
            <a:off x="685800" y="685800"/>
            <a:ext cx="5486400" cy="3429000"/>
          </a:xfrm>
        </p:spPr>
      </p:sp>
      <p:sp>
        <p:nvSpPr>
          <p:cNvPr id="16387"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6388" name="灯片编号占位符 3"/>
          <p:cNvSpPr>
            <a:spLocks noGrp="1"/>
          </p:cNvSpPr>
          <p:nvPr>
            <p:ph type="sldNum" sz="quarter" idx="5"/>
          </p:nvPr>
        </p:nvSpPr>
        <p:spPr>
          <a:noFill/>
        </p:spPr>
        <p:txBody>
          <a:bodyPr/>
          <a:lstStyle/>
          <a:p>
            <a:fld id="{EB1899DA-C082-44A2-B59C-F766787F5BEF}" type="slidenum">
              <a:rPr lang="en-US" altLang="zh-CN" smtClean="0">
                <a:ea typeface="宋体" panose="02010600030101010101" pitchFamily="2" charset="-122"/>
              </a:rPr>
              <a:t>24</a:t>
            </a:fld>
            <a:endParaRPr lang="en-US" altLang="zh-CN">
              <a:ea typeface="宋体" panose="02010600030101010101" pitchFamily="2"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幻灯片图像占位符 1"/>
          <p:cNvSpPr>
            <a:spLocks noGrp="1" noRot="1" noChangeAspect="1" noTextEdit="1"/>
          </p:cNvSpPr>
          <p:nvPr>
            <p:ph type="sldImg"/>
          </p:nvPr>
        </p:nvSpPr>
        <p:spPr>
          <a:xfrm>
            <a:off x="685800" y="685800"/>
            <a:ext cx="5486400" cy="3429000"/>
          </a:xfrm>
        </p:spPr>
      </p:sp>
      <p:sp>
        <p:nvSpPr>
          <p:cNvPr id="1741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7412" name="灯片编号占位符 3"/>
          <p:cNvSpPr>
            <a:spLocks noGrp="1"/>
          </p:cNvSpPr>
          <p:nvPr>
            <p:ph type="sldNum" sz="quarter" idx="5"/>
          </p:nvPr>
        </p:nvSpPr>
        <p:spPr>
          <a:noFill/>
        </p:spPr>
        <p:txBody>
          <a:bodyPr/>
          <a:lstStyle/>
          <a:p>
            <a:fld id="{8A5BC0AC-1C89-4DFF-9302-DAA6E1DBAEEF}" type="slidenum">
              <a:rPr lang="en-US" altLang="zh-CN" smtClean="0">
                <a:ea typeface="宋体" panose="02010600030101010101" pitchFamily="2" charset="-122"/>
              </a:rPr>
              <a:t>25</a:t>
            </a:fld>
            <a:endParaRPr lang="en-US" altLang="zh-CN">
              <a:ea typeface="宋体" panose="02010600030101010101" pitchFamily="2"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幻灯片图像占位符 1"/>
          <p:cNvSpPr>
            <a:spLocks noGrp="1" noRot="1" noChangeAspect="1" noTextEdit="1"/>
          </p:cNvSpPr>
          <p:nvPr>
            <p:ph type="sldImg"/>
          </p:nvPr>
        </p:nvSpPr>
        <p:spPr>
          <a:xfrm>
            <a:off x="685800" y="685800"/>
            <a:ext cx="5486400" cy="3429000"/>
          </a:xfrm>
        </p:spPr>
      </p:sp>
      <p:sp>
        <p:nvSpPr>
          <p:cNvPr id="18435"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8436" name="灯片编号占位符 3"/>
          <p:cNvSpPr>
            <a:spLocks noGrp="1"/>
          </p:cNvSpPr>
          <p:nvPr>
            <p:ph type="sldNum" sz="quarter" idx="5"/>
          </p:nvPr>
        </p:nvSpPr>
        <p:spPr>
          <a:noFill/>
        </p:spPr>
        <p:txBody>
          <a:bodyPr/>
          <a:lstStyle/>
          <a:p>
            <a:fld id="{25AE2270-87C6-48F3-9E5B-66508D739CD8}" type="slidenum">
              <a:rPr lang="en-US" altLang="zh-CN" smtClean="0">
                <a:ea typeface="宋体" panose="02010600030101010101" pitchFamily="2" charset="-122"/>
              </a:rPr>
              <a:t>26</a:t>
            </a:fld>
            <a:endParaRPr lang="en-US" altLang="zh-CN">
              <a:ea typeface="宋体" panose="02010600030101010101" pitchFamily="2"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a:xfrm>
            <a:off x="685800" y="685800"/>
            <a:ext cx="5486400" cy="3429000"/>
          </a:xfrm>
        </p:spPr>
      </p:sp>
      <p:sp>
        <p:nvSpPr>
          <p:cNvPr id="20483"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20484" name="灯片编号占位符 3"/>
          <p:cNvSpPr>
            <a:spLocks noGrp="1"/>
          </p:cNvSpPr>
          <p:nvPr>
            <p:ph type="sldNum" sz="quarter" idx="5"/>
          </p:nvPr>
        </p:nvSpPr>
        <p:spPr>
          <a:noFill/>
        </p:spPr>
        <p:txBody>
          <a:bodyPr/>
          <a:lstStyle/>
          <a:p>
            <a:fld id="{DA3C6461-9940-4773-9B21-B3A9EC8C768C}" type="slidenum">
              <a:rPr lang="en-US" altLang="zh-CN" smtClean="0">
                <a:ea typeface="宋体" panose="02010600030101010101" pitchFamily="2" charset="-122"/>
              </a:rPr>
              <a:t>27</a:t>
            </a:fld>
            <a:endParaRPr lang="en-US" altLang="zh-CN">
              <a:ea typeface="宋体" panose="02010600030101010101" pitchFamily="2" charset="-122"/>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a:xfrm>
            <a:off x="685800" y="685800"/>
            <a:ext cx="5486400" cy="3429000"/>
          </a:xfrm>
        </p:spPr>
      </p:sp>
      <p:sp>
        <p:nvSpPr>
          <p:cNvPr id="19459"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9460" name="灯片编号占位符 3"/>
          <p:cNvSpPr>
            <a:spLocks noGrp="1"/>
          </p:cNvSpPr>
          <p:nvPr>
            <p:ph type="sldNum" sz="quarter" idx="5"/>
          </p:nvPr>
        </p:nvSpPr>
        <p:spPr>
          <a:noFill/>
        </p:spPr>
        <p:txBody>
          <a:bodyPr/>
          <a:lstStyle/>
          <a:p>
            <a:fld id="{4E43E666-EF66-41C9-90C8-996B77A037C8}" type="slidenum">
              <a:rPr lang="en-US" altLang="zh-CN" smtClean="0">
                <a:ea typeface="宋体" panose="02010600030101010101" pitchFamily="2" charset="-122"/>
              </a:rPr>
              <a:t>28</a:t>
            </a:fld>
            <a:endParaRPr lang="en-US" altLang="zh-CN">
              <a:ea typeface="宋体" panose="02010600030101010101" pitchFamily="2" charset="-122"/>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TextEdit="1"/>
          </p:cNvSpPr>
          <p:nvPr>
            <p:ph type="sldImg"/>
          </p:nvPr>
        </p:nvSpPr>
        <p:spPr>
          <a:xfrm>
            <a:off x="685800" y="685800"/>
            <a:ext cx="5486400" cy="3429000"/>
          </a:xfrm>
        </p:spPr>
      </p:sp>
      <p:sp>
        <p:nvSpPr>
          <p:cNvPr id="21507"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21508" name="灯片编号占位符 3"/>
          <p:cNvSpPr>
            <a:spLocks noGrp="1"/>
          </p:cNvSpPr>
          <p:nvPr>
            <p:ph type="sldNum" sz="quarter" idx="5"/>
          </p:nvPr>
        </p:nvSpPr>
        <p:spPr>
          <a:noFill/>
        </p:spPr>
        <p:txBody>
          <a:bodyPr/>
          <a:lstStyle/>
          <a:p>
            <a:fld id="{E0001350-1F90-4B0A-B927-23D4C50A4FCC}" type="slidenum">
              <a:rPr lang="en-US" altLang="zh-CN" smtClean="0">
                <a:ea typeface="宋体" panose="02010600030101010101" pitchFamily="2" charset="-122"/>
              </a:rPr>
              <a:t>29</a:t>
            </a:fld>
            <a:endParaRPr lang="en-US" altLang="zh-CN">
              <a:ea typeface="宋体" panose="02010600030101010101" pitchFamily="2" charset="-122"/>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255D206B-06A3-4C62-8FEE-6DA8267834AC}" type="slidenum">
              <a:rPr lang="en-US" altLang="zh-CN" smtClean="0">
                <a:ea typeface="宋体" panose="02010600030101010101" pitchFamily="2" charset="-122"/>
              </a:rPr>
              <a:t>30</a:t>
            </a:fld>
            <a:endParaRPr lang="en-US" altLang="zh-CN">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TextEdit="1"/>
          </p:cNvSpPr>
          <p:nvPr>
            <p:ph type="sldImg"/>
          </p:nvPr>
        </p:nvSpPr>
        <p:spPr>
          <a:xfrm>
            <a:off x="685800" y="685800"/>
            <a:ext cx="5486400" cy="3429000"/>
          </a:xfrm>
        </p:spPr>
      </p:sp>
      <p:sp>
        <p:nvSpPr>
          <p:cNvPr id="11267"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1268" name="灯片编号占位符 3"/>
          <p:cNvSpPr>
            <a:spLocks noGrp="1"/>
          </p:cNvSpPr>
          <p:nvPr>
            <p:ph type="sldNum" sz="quarter" idx="5"/>
          </p:nvPr>
        </p:nvSpPr>
        <p:spPr>
          <a:noFill/>
        </p:spPr>
        <p:txBody>
          <a:bodyPr/>
          <a:lstStyle/>
          <a:p>
            <a:fld id="{52F4EB3C-E1B4-4C5C-BC26-2D1EDB38FB32}" type="slidenum">
              <a:rPr lang="en-US" altLang="zh-CN" smtClean="0">
                <a:ea typeface="宋体" panose="02010600030101010101" pitchFamily="2" charset="-122"/>
              </a:rPr>
              <a:t>4</a:t>
            </a:fld>
            <a:endParaRPr lang="en-US" altLang="zh-CN">
              <a:ea typeface="宋体" panose="02010600030101010101" pitchFamily="2"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255D206B-06A3-4C62-8FEE-6DA8267834AC}" type="slidenum">
              <a:rPr lang="en-US" altLang="zh-CN" smtClean="0">
                <a:ea typeface="宋体" panose="02010600030101010101" pitchFamily="2" charset="-122"/>
              </a:rPr>
              <a:t>31</a:t>
            </a:fld>
            <a:endParaRPr lang="en-US" altLang="zh-CN">
              <a:ea typeface="宋体" panose="02010600030101010101" pitchFamily="2" charset="-122"/>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255D206B-06A3-4C62-8FEE-6DA8267834AC}" type="slidenum">
              <a:rPr lang="en-US" altLang="zh-CN" smtClean="0">
                <a:ea typeface="宋体" panose="02010600030101010101" pitchFamily="2" charset="-122"/>
              </a:rPr>
              <a:t>32</a:t>
            </a:fld>
            <a:endParaRPr lang="en-US" altLang="zh-CN">
              <a:ea typeface="宋体" panose="02010600030101010101" pitchFamily="2" charset="-122"/>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255D206B-06A3-4C62-8FEE-6DA8267834AC}" type="slidenum">
              <a:rPr lang="en-US" altLang="zh-CN" smtClean="0">
                <a:ea typeface="宋体" panose="02010600030101010101" pitchFamily="2" charset="-122"/>
              </a:rPr>
              <a:t>33</a:t>
            </a:fld>
            <a:endParaRPr lang="en-US" altLang="zh-CN">
              <a:ea typeface="宋体" panose="02010600030101010101" pitchFamily="2" charset="-122"/>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255D206B-06A3-4C62-8FEE-6DA8267834AC}" type="slidenum">
              <a:rPr lang="en-US" altLang="zh-CN" smtClean="0">
                <a:ea typeface="宋体" panose="02010600030101010101" pitchFamily="2" charset="-122"/>
              </a:rPr>
              <a:t>34</a:t>
            </a:fld>
            <a:endParaRPr lang="en-US" altLang="zh-CN">
              <a:ea typeface="宋体" panose="02010600030101010101" pitchFamily="2" charset="-122"/>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255D206B-06A3-4C62-8FEE-6DA8267834AC}" type="slidenum">
              <a:rPr lang="en-US" altLang="zh-CN" smtClean="0">
                <a:ea typeface="宋体" panose="02010600030101010101" pitchFamily="2" charset="-122"/>
              </a:rPr>
              <a:t>35</a:t>
            </a:fld>
            <a:endParaRPr lang="en-US" altLang="zh-CN">
              <a:ea typeface="宋体" panose="02010600030101010101" pitchFamily="2" charset="-122"/>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255D206B-06A3-4C62-8FEE-6DA8267834AC}" type="slidenum">
              <a:rPr lang="en-US" altLang="zh-CN" smtClean="0">
                <a:ea typeface="宋体" panose="02010600030101010101" pitchFamily="2" charset="-122"/>
              </a:rPr>
              <a:t>36</a:t>
            </a:fld>
            <a:endParaRPr lang="en-US" altLang="zh-CN">
              <a:ea typeface="宋体" panose="02010600030101010101" pitchFamily="2" charset="-122"/>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255D206B-06A3-4C62-8FEE-6DA8267834AC}" type="slidenum">
              <a:rPr lang="en-US" altLang="zh-CN" smtClean="0">
                <a:ea typeface="宋体" panose="02010600030101010101" pitchFamily="2" charset="-122"/>
              </a:rPr>
              <a:t>37</a:t>
            </a:fld>
            <a:endParaRPr lang="en-US" altLang="zh-CN">
              <a:ea typeface="宋体" panose="02010600030101010101" pitchFamily="2" charset="-122"/>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TextEdit="1"/>
          </p:cNvSpPr>
          <p:nvPr>
            <p:ph type="sldImg"/>
          </p:nvPr>
        </p:nvSpPr>
        <p:spPr>
          <a:xfrm>
            <a:off x="685800" y="685800"/>
            <a:ext cx="5486400" cy="3429000"/>
          </a:xfrm>
        </p:spPr>
      </p:sp>
      <p:sp>
        <p:nvSpPr>
          <p:cNvPr id="9219"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9220" name="灯片编号占位符 3"/>
          <p:cNvSpPr>
            <a:spLocks noGrp="1"/>
          </p:cNvSpPr>
          <p:nvPr>
            <p:ph type="sldNum" sz="quarter" idx="5"/>
          </p:nvPr>
        </p:nvSpPr>
        <p:spPr>
          <a:noFill/>
        </p:spPr>
        <p:txBody>
          <a:bodyPr/>
          <a:lstStyle/>
          <a:p>
            <a:fld id="{87B30369-6F94-4586-BAF0-01E61B5E1681}" type="slidenum">
              <a:rPr lang="en-US" altLang="zh-CN" smtClean="0">
                <a:ea typeface="宋体" panose="02010600030101010101" pitchFamily="2" charset="-122"/>
              </a:rPr>
              <a:t>38</a:t>
            </a:fld>
            <a:endParaRPr lang="en-US" altLang="zh-CN">
              <a:ea typeface="宋体" panose="02010600030101010101" pitchFamily="2" charset="-122"/>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255D206B-06A3-4C62-8FEE-6DA8267834AC}" type="slidenum">
              <a:rPr lang="en-US" altLang="zh-CN" smtClean="0">
                <a:ea typeface="宋体" panose="02010600030101010101" pitchFamily="2" charset="-122"/>
              </a:rPr>
              <a:t>39</a:t>
            </a:fld>
            <a:endParaRPr lang="en-US" altLang="zh-CN">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dirty="0">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4C7600FE-28C9-4F6F-BB8A-D59CF6E31F88}" type="slidenum">
              <a:rPr lang="en-US" altLang="zh-CN" smtClean="0">
                <a:ea typeface="宋体" panose="02010600030101010101" pitchFamily="2" charset="-122"/>
              </a:rPr>
              <a:t>5</a:t>
            </a:fld>
            <a:endParaRPr lang="en-US" altLang="zh-CN">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D942AA8D-4336-4C73-9E4A-E88190DE9DB7}" type="slidenum">
              <a:rPr lang="en-US" altLang="zh-CN" smtClean="0">
                <a:ea typeface="宋体" panose="02010600030101010101" pitchFamily="2" charset="-122"/>
              </a:rPr>
              <a:t>6</a:t>
            </a:fld>
            <a:endParaRPr lang="en-US" altLang="zh-CN">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a:xfrm>
            <a:off x="685800" y="685800"/>
            <a:ext cx="5486400" cy="3429000"/>
          </a:xfrm>
        </p:spPr>
      </p:sp>
      <p:sp>
        <p:nvSpPr>
          <p:cNvPr id="13315"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3316" name="灯片编号占位符 3"/>
          <p:cNvSpPr>
            <a:spLocks noGrp="1"/>
          </p:cNvSpPr>
          <p:nvPr>
            <p:ph type="sldNum" sz="quarter" idx="5"/>
          </p:nvPr>
        </p:nvSpPr>
        <p:spPr>
          <a:noFill/>
        </p:spPr>
        <p:txBody>
          <a:bodyPr/>
          <a:lstStyle/>
          <a:p>
            <a:fld id="{48B92235-2114-4A64-8CFD-64C0192DCD07}" type="slidenum">
              <a:rPr lang="en-US" altLang="zh-CN" smtClean="0">
                <a:ea typeface="宋体" panose="02010600030101010101" pitchFamily="2" charset="-122"/>
              </a:rPr>
              <a:t>7</a:t>
            </a:fld>
            <a:endParaRPr lang="en-US" altLang="zh-CN">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a:xfrm>
            <a:off x="685800" y="685800"/>
            <a:ext cx="5486400" cy="3429000"/>
          </a:xfrm>
        </p:spPr>
      </p:sp>
      <p:sp>
        <p:nvSpPr>
          <p:cNvPr id="14339"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4340" name="灯片编号占位符 3"/>
          <p:cNvSpPr>
            <a:spLocks noGrp="1"/>
          </p:cNvSpPr>
          <p:nvPr>
            <p:ph type="sldNum" sz="quarter" idx="5"/>
          </p:nvPr>
        </p:nvSpPr>
        <p:spPr>
          <a:noFill/>
        </p:spPr>
        <p:txBody>
          <a:bodyPr/>
          <a:lstStyle/>
          <a:p>
            <a:fld id="{CBF4CBD7-779B-4EB3-B4DA-EDBC09EF476D}" type="slidenum">
              <a:rPr lang="en-US" altLang="zh-CN" smtClean="0">
                <a:ea typeface="宋体" panose="02010600030101010101" pitchFamily="2" charset="-122"/>
              </a:rPr>
              <a:t>8</a:t>
            </a:fld>
            <a:endParaRPr lang="en-US" altLang="zh-CN">
              <a:ea typeface="宋体" panose="02010600030101010101"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TextEdit="1"/>
          </p:cNvSpPr>
          <p:nvPr>
            <p:ph type="sldImg"/>
          </p:nvPr>
        </p:nvSpPr>
        <p:spPr>
          <a:xfrm>
            <a:off x="685800" y="685800"/>
            <a:ext cx="5486400" cy="3429000"/>
          </a:xfrm>
        </p:spPr>
      </p:sp>
      <p:sp>
        <p:nvSpPr>
          <p:cNvPr id="15363"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5364" name="灯片编号占位符 3"/>
          <p:cNvSpPr>
            <a:spLocks noGrp="1"/>
          </p:cNvSpPr>
          <p:nvPr>
            <p:ph type="sldNum" sz="quarter" idx="5"/>
          </p:nvPr>
        </p:nvSpPr>
        <p:spPr>
          <a:noFill/>
        </p:spPr>
        <p:txBody>
          <a:bodyPr/>
          <a:lstStyle/>
          <a:p>
            <a:fld id="{63B2543C-8C87-4F7E-9ED1-F7C375A80EE5}" type="slidenum">
              <a:rPr lang="en-US" altLang="zh-CN" smtClean="0">
                <a:ea typeface="宋体" panose="02010600030101010101" pitchFamily="2" charset="-122"/>
              </a:rPr>
              <a:t>9</a:t>
            </a:fld>
            <a:endParaRPr lang="en-US" altLang="zh-CN">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a:xfrm>
            <a:off x="685800" y="685800"/>
            <a:ext cx="5486400" cy="3429000"/>
          </a:xfrm>
        </p:spPr>
      </p:sp>
      <p:sp>
        <p:nvSpPr>
          <p:cNvPr id="12291" name="备注占位符 2"/>
          <p:cNvSpPr>
            <a:spLocks noGrp="1"/>
          </p:cNvSpPr>
          <p:nvPr>
            <p:ph type="body" idx="1"/>
          </p:nvPr>
        </p:nvSpPr>
        <p:spPr>
          <a:noFill/>
        </p:spPr>
        <p:txBody>
          <a:bodyPr/>
          <a:lstStyle/>
          <a:p>
            <a:endParaRPr lang="zh-CN" altLang="en-US">
              <a:ea typeface="宋体" panose="02010600030101010101" pitchFamily="2" charset="-122"/>
            </a:endParaRPr>
          </a:p>
        </p:txBody>
      </p:sp>
      <p:sp>
        <p:nvSpPr>
          <p:cNvPr id="12292" name="灯片编号占位符 3"/>
          <p:cNvSpPr>
            <a:spLocks noGrp="1"/>
          </p:cNvSpPr>
          <p:nvPr>
            <p:ph type="sldNum" sz="quarter" idx="5"/>
          </p:nvPr>
        </p:nvSpPr>
        <p:spPr>
          <a:noFill/>
        </p:spPr>
        <p:txBody>
          <a:bodyPr/>
          <a:lstStyle/>
          <a:p>
            <a:fld id="{7693C4C2-55A8-43B8-B4E9-A22FCB2F6F49}" type="slidenum">
              <a:rPr lang="en-US" altLang="zh-CN" smtClean="0">
                <a:ea typeface="宋体" panose="02010600030101010101" pitchFamily="2" charset="-122"/>
              </a:rPr>
              <a:t>10</a:t>
            </a:fld>
            <a:endParaRPr lang="en-US" altLang="zh-CN">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自定义版式">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6" y="286702"/>
            <a:ext cx="3790683" cy="1220153"/>
          </a:xfrm>
        </p:spPr>
        <p:txBody>
          <a:bodyPr anchor="b"/>
          <a:lstStyle>
            <a:lvl1pPr algn="l">
              <a:defRPr sz="2600" b="1"/>
            </a:lvl1pPr>
          </a:lstStyle>
          <a:p>
            <a:r>
              <a:rPr lang="zh-CN" altLang="en-US"/>
              <a:t>单击此处编辑母版标题样式</a:t>
            </a:r>
          </a:p>
        </p:txBody>
      </p:sp>
      <p:sp>
        <p:nvSpPr>
          <p:cNvPr id="3" name="内容占位符 2"/>
          <p:cNvSpPr>
            <a:spLocks noGrp="1"/>
          </p:cNvSpPr>
          <p:nvPr>
            <p:ph idx="1"/>
          </p:nvPr>
        </p:nvSpPr>
        <p:spPr>
          <a:xfrm>
            <a:off x="4504811" y="286704"/>
            <a:ext cx="6441160" cy="6145769"/>
          </a:xfrm>
        </p:spPr>
        <p:txBody>
          <a:bodyPr/>
          <a:lstStyle>
            <a:lvl1pPr>
              <a:defRPr sz="4200"/>
            </a:lvl1pPr>
            <a:lvl2pPr>
              <a:defRPr sz="3700"/>
            </a:lvl2pPr>
            <a:lvl3pPr>
              <a:defRPr sz="3100"/>
            </a:lvl3pPr>
            <a:lvl4pPr>
              <a:defRPr sz="2600"/>
            </a:lvl4pPr>
            <a:lvl5pPr>
              <a:defRPr sz="2600"/>
            </a:lvl5pPr>
            <a:lvl6pPr>
              <a:defRPr sz="2600"/>
            </a:lvl6pPr>
            <a:lvl7pPr>
              <a:defRPr sz="2600"/>
            </a:lvl7pPr>
            <a:lvl8pPr>
              <a:defRPr sz="2600"/>
            </a:lvl8pPr>
            <a:lvl9pPr>
              <a:defRPr sz="2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576106" y="1506857"/>
            <a:ext cx="3790683" cy="492561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6"/>
          </a:xfrm>
        </p:spPr>
        <p:txBody>
          <a:bodyPr anchor="b"/>
          <a:lstStyle>
            <a:lvl1pPr algn="l">
              <a:defRPr sz="2600" b="1"/>
            </a:lvl1pPr>
          </a:lstStyle>
          <a:p>
            <a:r>
              <a:rPr lang="zh-CN" altLang="en-US"/>
              <a:t>单击此处编辑母版标题样式</a:t>
            </a:r>
          </a:p>
        </p:txBody>
      </p:sp>
      <p:sp>
        <p:nvSpPr>
          <p:cNvPr id="3" name="图片占位符 2"/>
          <p:cNvSpPr>
            <a:spLocks noGrp="1"/>
          </p:cNvSpPr>
          <p:nvPr>
            <p:ph type="pic" idx="1"/>
          </p:nvPr>
        </p:nvSpPr>
        <p:spPr>
          <a:xfrm>
            <a:off x="2258407" y="643413"/>
            <a:ext cx="6913245" cy="4320540"/>
          </a:xfrm>
        </p:spPr>
        <p:txBody>
          <a:bodyPr/>
          <a:lstStyle>
            <a:lvl1pPr marL="0" indent="0">
              <a:buNone/>
              <a:defRPr sz="4200"/>
            </a:lvl1pPr>
            <a:lvl2pPr marL="598805" indent="0">
              <a:buNone/>
              <a:defRPr sz="3700"/>
            </a:lvl2pPr>
            <a:lvl3pPr marL="1198245" indent="0">
              <a:buNone/>
              <a:defRPr sz="3100"/>
            </a:lvl3pPr>
            <a:lvl4pPr marL="1797050" indent="0">
              <a:buNone/>
              <a:defRPr sz="2600"/>
            </a:lvl4pPr>
            <a:lvl5pPr marL="2396490" indent="0">
              <a:buNone/>
              <a:defRPr sz="2600"/>
            </a:lvl5pPr>
            <a:lvl6pPr marL="2995295" indent="0">
              <a:buNone/>
              <a:defRPr sz="2600"/>
            </a:lvl6pPr>
            <a:lvl7pPr marL="3594735" indent="0">
              <a:buNone/>
              <a:defRPr sz="2600"/>
            </a:lvl7pPr>
            <a:lvl8pPr marL="4193540" indent="0">
              <a:buNone/>
              <a:defRPr sz="2600"/>
            </a:lvl8pPr>
            <a:lvl9pPr marL="4792980" indent="0">
              <a:buNone/>
              <a:defRPr sz="2600"/>
            </a:lvl9pPr>
          </a:lstStyle>
          <a:p>
            <a:r>
              <a:rPr lang="zh-CN" altLang="en-US"/>
              <a:t>单击图标添加图片</a:t>
            </a:r>
          </a:p>
        </p:txBody>
      </p:sp>
      <p:sp>
        <p:nvSpPr>
          <p:cNvPr id="4" name="文本占位符 3"/>
          <p:cNvSpPr>
            <a:spLocks noGrp="1"/>
          </p:cNvSpPr>
          <p:nvPr>
            <p:ph type="body" sz="half" idx="2"/>
          </p:nvPr>
        </p:nvSpPr>
        <p:spPr>
          <a:xfrm>
            <a:off x="2258407" y="5635705"/>
            <a:ext cx="6913245" cy="84510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dirty="0"/>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404243" y="1100120"/>
            <a:ext cx="2592467" cy="460724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46063" y="1100120"/>
            <a:ext cx="7585366" cy="460724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671491"/>
            <a:ext cx="10369868" cy="817027"/>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2_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671492"/>
            <a:ext cx="10369868" cy="817026"/>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标题幻灯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831815" y="2842741"/>
            <a:ext cx="9793764" cy="972023"/>
          </a:xfrm>
        </p:spPr>
        <p:txBody>
          <a:bodyPr>
            <a:normAutofit/>
            <a:scene3d>
              <a:camera prst="orthographicFront"/>
              <a:lightRig rig="threePt" dir="t"/>
            </a:scene3d>
          </a:bodyPr>
          <a:lstStyle>
            <a:lvl1pPr>
              <a:defRPr sz="440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自定义版式">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31815" y="2842741"/>
            <a:ext cx="9793764" cy="972023"/>
          </a:xfrm>
        </p:spPr>
        <p:txBody>
          <a:bodyPr>
            <a:normAutofit/>
            <a:scene3d>
              <a:camera prst="orthographicFront"/>
              <a:lightRig rig="threePt" dir="t"/>
            </a:scene3d>
          </a:bodyPr>
          <a:lstStyle>
            <a:lvl1pPr>
              <a:defRPr sz="440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defRPr>
            </a:lvl1pPr>
          </a:lstStyle>
          <a:p>
            <a:r>
              <a:rPr lang="zh-CN" altLang="en-US"/>
              <a:t>单击此处编辑母版标题样式</a:t>
            </a:r>
            <a:endParaRPr lang="zh-CN" altLang="en-US" dirty="0"/>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7"/>
            <a:ext cx="9793764" cy="1430178"/>
          </a:xfrm>
        </p:spPr>
        <p:txBody>
          <a:bodyPr anchor="t"/>
          <a:lstStyle>
            <a:lvl1pPr algn="l">
              <a:defRPr sz="5200" b="1" cap="all"/>
            </a:lvl1pPr>
          </a:lstStyle>
          <a:p>
            <a:r>
              <a:rPr lang="zh-CN" altLang="en-US"/>
              <a:t>单击此处编辑母版标题样式</a:t>
            </a:r>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600">
                <a:solidFill>
                  <a:schemeClr val="tx1">
                    <a:tint val="75000"/>
                  </a:schemeClr>
                </a:solidFill>
              </a:defRPr>
            </a:lvl1pPr>
            <a:lvl2pPr marL="598805" indent="0">
              <a:buNone/>
              <a:defRPr sz="2400">
                <a:solidFill>
                  <a:schemeClr val="tx1">
                    <a:tint val="75000"/>
                  </a:schemeClr>
                </a:solidFill>
              </a:defRPr>
            </a:lvl2pPr>
            <a:lvl3pPr marL="1198245" indent="0">
              <a:buNone/>
              <a:defRPr sz="2100">
                <a:solidFill>
                  <a:schemeClr val="tx1">
                    <a:tint val="75000"/>
                  </a:schemeClr>
                </a:solidFill>
              </a:defRPr>
            </a:lvl3pPr>
            <a:lvl4pPr marL="1797050" indent="0">
              <a:buNone/>
              <a:defRPr sz="1800">
                <a:solidFill>
                  <a:schemeClr val="tx1">
                    <a:tint val="75000"/>
                  </a:schemeClr>
                </a:solidFill>
              </a:defRPr>
            </a:lvl4pPr>
            <a:lvl5pPr marL="2396490" indent="0">
              <a:buNone/>
              <a:defRPr sz="1800">
                <a:solidFill>
                  <a:schemeClr val="tx1">
                    <a:tint val="75000"/>
                  </a:schemeClr>
                </a:solidFill>
              </a:defRPr>
            </a:lvl5pPr>
            <a:lvl6pPr marL="2995295" indent="0">
              <a:buNone/>
              <a:defRPr sz="1800">
                <a:solidFill>
                  <a:schemeClr val="tx1">
                    <a:tint val="75000"/>
                  </a:schemeClr>
                </a:solidFill>
              </a:defRPr>
            </a:lvl6pPr>
            <a:lvl7pPr marL="3594735" indent="0">
              <a:buNone/>
              <a:defRPr sz="1800">
                <a:solidFill>
                  <a:schemeClr val="tx1">
                    <a:tint val="75000"/>
                  </a:schemeClr>
                </a:solidFill>
              </a:defRPr>
            </a:lvl7pPr>
            <a:lvl8pPr marL="4193540" indent="0">
              <a:buNone/>
              <a:defRPr sz="1800">
                <a:solidFill>
                  <a:schemeClr val="tx1">
                    <a:tint val="75000"/>
                  </a:schemeClr>
                </a:solidFill>
              </a:defRPr>
            </a:lvl8pPr>
            <a:lvl9pPr marL="4792980" indent="0">
              <a:buNone/>
              <a:defRPr sz="18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76104"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4" name="内容占位符 3"/>
          <p:cNvSpPr>
            <a:spLocks noGrp="1"/>
          </p:cNvSpPr>
          <p:nvPr>
            <p:ph sz="half" idx="2"/>
          </p:nvPr>
        </p:nvSpPr>
        <p:spPr>
          <a:xfrm>
            <a:off x="5857055"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440557" y="216074"/>
            <a:ext cx="7776864" cy="642943"/>
          </a:xfrm>
        </p:spPr>
        <p:txBody>
          <a:bodyPr/>
          <a:lstStyle>
            <a:lvl1pPr>
              <a:defRPr/>
            </a:lvl1pPr>
          </a:lstStyle>
          <a:p>
            <a:r>
              <a:rPr lang="zh-CN" altLang="en-US"/>
              <a:t>单击此处编辑母版标题样式</a:t>
            </a:r>
            <a:endParaRPr lang="zh-CN" altLang="en-US" dirty="0"/>
          </a:p>
        </p:txBody>
      </p:sp>
      <p:sp>
        <p:nvSpPr>
          <p:cNvPr id="3" name="文本占位符 2"/>
          <p:cNvSpPr>
            <a:spLocks noGrp="1"/>
          </p:cNvSpPr>
          <p:nvPr>
            <p:ph type="body" idx="1"/>
          </p:nvPr>
        </p:nvSpPr>
        <p:spPr>
          <a:xfrm>
            <a:off x="576104" y="1611869"/>
            <a:ext cx="5090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4" name="内容占位符 3"/>
          <p:cNvSpPr>
            <a:spLocks noGrp="1"/>
          </p:cNvSpPr>
          <p:nvPr>
            <p:ph sz="half" idx="2"/>
          </p:nvPr>
        </p:nvSpPr>
        <p:spPr>
          <a:xfrm>
            <a:off x="576104" y="2283619"/>
            <a:ext cx="5090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5" name="文本占位符 4"/>
          <p:cNvSpPr>
            <a:spLocks noGrp="1"/>
          </p:cNvSpPr>
          <p:nvPr>
            <p:ph type="body" sz="quarter" idx="3"/>
          </p:nvPr>
        </p:nvSpPr>
        <p:spPr>
          <a:xfrm>
            <a:off x="5853056" y="1611869"/>
            <a:ext cx="5092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6" name="内容占位符 5"/>
          <p:cNvSpPr>
            <a:spLocks noGrp="1"/>
          </p:cNvSpPr>
          <p:nvPr>
            <p:ph sz="quarter" idx="4"/>
          </p:nvPr>
        </p:nvSpPr>
        <p:spPr>
          <a:xfrm>
            <a:off x="5853056" y="2283619"/>
            <a:ext cx="5092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4" name="页脚占位符 3"/>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3" name="页脚占位符 2"/>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106" y="286702"/>
            <a:ext cx="3790683" cy="1220153"/>
          </a:xfrm>
        </p:spPr>
        <p:txBody>
          <a:bodyPr anchor="b"/>
          <a:lstStyle>
            <a:lvl1pPr algn="l">
              <a:defRPr sz="2600" b="1"/>
            </a:lvl1pPr>
          </a:lstStyle>
          <a:p>
            <a:r>
              <a:rPr lang="zh-CN" altLang="en-US"/>
              <a:t>单击此处编辑母版标题样式</a:t>
            </a:r>
          </a:p>
        </p:txBody>
      </p:sp>
      <p:sp>
        <p:nvSpPr>
          <p:cNvPr id="3" name="内容占位符 2"/>
          <p:cNvSpPr>
            <a:spLocks noGrp="1"/>
          </p:cNvSpPr>
          <p:nvPr>
            <p:ph idx="1"/>
          </p:nvPr>
        </p:nvSpPr>
        <p:spPr>
          <a:xfrm>
            <a:off x="4504811" y="286704"/>
            <a:ext cx="6441160" cy="6145769"/>
          </a:xfrm>
        </p:spPr>
        <p:txBody>
          <a:bodyPr/>
          <a:lstStyle>
            <a:lvl1pPr>
              <a:defRPr sz="4200"/>
            </a:lvl1pPr>
            <a:lvl2pPr>
              <a:defRPr sz="3700"/>
            </a:lvl2pPr>
            <a:lvl3pPr>
              <a:defRPr sz="3100"/>
            </a:lvl3pPr>
            <a:lvl4pPr>
              <a:defRPr sz="2600"/>
            </a:lvl4pPr>
            <a:lvl5pPr>
              <a:defRPr sz="2600"/>
            </a:lvl5pPr>
            <a:lvl6pPr>
              <a:defRPr sz="2600"/>
            </a:lvl6pPr>
            <a:lvl7pPr>
              <a:defRPr sz="2600"/>
            </a:lvl7pPr>
            <a:lvl8pPr>
              <a:defRPr sz="2600"/>
            </a:lvl8pPr>
            <a:lvl9pPr>
              <a:defRPr sz="2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576106" y="1506857"/>
            <a:ext cx="3790683" cy="492561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407" y="5040630"/>
            <a:ext cx="6913245" cy="595076"/>
          </a:xfrm>
        </p:spPr>
        <p:txBody>
          <a:bodyPr anchor="b"/>
          <a:lstStyle>
            <a:lvl1pPr algn="l">
              <a:defRPr sz="2600" b="1"/>
            </a:lvl1pPr>
          </a:lstStyle>
          <a:p>
            <a:r>
              <a:rPr lang="zh-CN" altLang="en-US"/>
              <a:t>单击此处编辑母版标题样式</a:t>
            </a:r>
          </a:p>
        </p:txBody>
      </p:sp>
      <p:sp>
        <p:nvSpPr>
          <p:cNvPr id="3" name="图片占位符 2"/>
          <p:cNvSpPr>
            <a:spLocks noGrp="1"/>
          </p:cNvSpPr>
          <p:nvPr>
            <p:ph type="pic" idx="1" hasCustomPrompt="1"/>
          </p:nvPr>
        </p:nvSpPr>
        <p:spPr>
          <a:xfrm>
            <a:off x="2258407" y="643413"/>
            <a:ext cx="6913245" cy="4320540"/>
          </a:xfrm>
        </p:spPr>
        <p:txBody>
          <a:bodyPr/>
          <a:lstStyle>
            <a:lvl1pPr marL="0" indent="0">
              <a:buNone/>
              <a:defRPr sz="4200"/>
            </a:lvl1pPr>
            <a:lvl2pPr marL="598805" indent="0">
              <a:buNone/>
              <a:defRPr sz="3700"/>
            </a:lvl2pPr>
            <a:lvl3pPr marL="1198245" indent="0">
              <a:buNone/>
              <a:defRPr sz="3100"/>
            </a:lvl3pPr>
            <a:lvl4pPr marL="1797050" indent="0">
              <a:buNone/>
              <a:defRPr sz="2600"/>
            </a:lvl4pPr>
            <a:lvl5pPr marL="2396490" indent="0">
              <a:buNone/>
              <a:defRPr sz="2600"/>
            </a:lvl5pPr>
            <a:lvl6pPr marL="2995295" indent="0">
              <a:buNone/>
              <a:defRPr sz="2600"/>
            </a:lvl6pPr>
            <a:lvl7pPr marL="3594735" indent="0">
              <a:buNone/>
              <a:defRPr sz="2600"/>
            </a:lvl7pPr>
            <a:lvl8pPr marL="4193540" indent="0">
              <a:buNone/>
              <a:defRPr sz="2600"/>
            </a:lvl8pPr>
            <a:lvl9pPr marL="4792980" indent="0">
              <a:buNone/>
              <a:defRPr sz="2600"/>
            </a:lvl9pPr>
          </a:lstStyle>
          <a:p>
            <a:r>
              <a:rPr lang="zh-CN" altLang="en-US"/>
              <a:t>将图片拖动到占位符，或单击添加图标</a:t>
            </a:r>
          </a:p>
        </p:txBody>
      </p:sp>
      <p:sp>
        <p:nvSpPr>
          <p:cNvPr id="4" name="文本占位符 3"/>
          <p:cNvSpPr>
            <a:spLocks noGrp="1"/>
          </p:cNvSpPr>
          <p:nvPr>
            <p:ph type="body" sz="half" idx="2"/>
          </p:nvPr>
        </p:nvSpPr>
        <p:spPr>
          <a:xfrm>
            <a:off x="2258407" y="5635705"/>
            <a:ext cx="6913245" cy="845106"/>
          </a:xfrm>
        </p:spPr>
        <p:txBody>
          <a:bodyPr/>
          <a:lstStyle>
            <a:lvl1pPr marL="0" indent="0">
              <a:buNone/>
              <a:defRPr sz="1800"/>
            </a:lvl1pPr>
            <a:lvl2pPr marL="598805" indent="0">
              <a:buNone/>
              <a:defRPr sz="1600"/>
            </a:lvl2pPr>
            <a:lvl3pPr marL="1198245" indent="0">
              <a:buNone/>
              <a:defRPr sz="1300"/>
            </a:lvl3pPr>
            <a:lvl4pPr marL="1797050" indent="0">
              <a:buNone/>
              <a:defRPr sz="1200"/>
            </a:lvl4pPr>
            <a:lvl5pPr marL="2396490" indent="0">
              <a:buNone/>
              <a:defRPr sz="1200"/>
            </a:lvl5pPr>
            <a:lvl6pPr marL="2995295" indent="0">
              <a:buNone/>
              <a:defRPr sz="1200"/>
            </a:lvl6pPr>
            <a:lvl7pPr marL="3594735" indent="0">
              <a:buNone/>
              <a:defRPr sz="1200"/>
            </a:lvl7pPr>
            <a:lvl8pPr marL="4193540" indent="0">
              <a:buNone/>
              <a:defRPr sz="1200"/>
            </a:lvl8pPr>
            <a:lvl9pPr marL="479298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dirty="0"/>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404243" y="1100120"/>
            <a:ext cx="2592467" cy="460724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46063" y="1100120"/>
            <a:ext cx="7585366" cy="4607243"/>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1440557" y="72058"/>
            <a:ext cx="7848872" cy="817027"/>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自定义版式">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3" name="TextBox 2"/>
          <p:cNvSpPr txBox="1"/>
          <p:nvPr/>
        </p:nvSpPr>
        <p:spPr>
          <a:xfrm>
            <a:off x="3689335" y="1457310"/>
            <a:ext cx="4143404" cy="830997"/>
          </a:xfrm>
          <a:prstGeom prst="rect">
            <a:avLst/>
          </a:prstGeom>
          <a:noFill/>
        </p:spPr>
        <p:txBody>
          <a:bodyPr wrap="square" rtlCol="0">
            <a:spAutoFit/>
          </a:bodyPr>
          <a:lstStyle/>
          <a:p>
            <a:pPr algn="ctr"/>
            <a:r>
              <a:rPr lang="en-US" altLang="zh-CN" sz="4800" kern="1200" baseline="0" dirty="0">
                <a:solidFill>
                  <a:srgbClr val="C00000"/>
                </a:solidFill>
                <a:latin typeface="微软雅黑" panose="020B0503020204020204" pitchFamily="34" charset="-122"/>
                <a:ea typeface="微软雅黑" panose="020B0503020204020204" pitchFamily="34" charset="-122"/>
                <a:cs typeface="+mn-cs"/>
              </a:rPr>
              <a:t>THANK YOU</a:t>
            </a:r>
          </a:p>
        </p:txBody>
      </p:sp>
      <p:sp>
        <p:nvSpPr>
          <p:cNvPr id="8" name="TextBox 7"/>
          <p:cNvSpPr txBox="1"/>
          <p:nvPr/>
        </p:nvSpPr>
        <p:spPr>
          <a:xfrm>
            <a:off x="3816958" y="4536034"/>
            <a:ext cx="3949065" cy="840105"/>
          </a:xfrm>
          <a:prstGeom prst="rect">
            <a:avLst/>
          </a:prstGeom>
          <a:noFill/>
        </p:spPr>
        <p:txBody>
          <a:bodyPr wrap="none" rtlCol="0">
            <a:spAutoFit/>
          </a:bodyPr>
          <a:lstStyle/>
          <a:p>
            <a:pPr marL="0" marR="0" indent="0" algn="l" defTabSz="1197610" rtl="0" eaLnBrk="1" latinLnBrk="0" hangingPunct="1">
              <a:spcBef>
                <a:spcPts val="0"/>
              </a:spcBef>
              <a:spcAft>
                <a:spcPts val="0"/>
              </a:spcAft>
              <a:buClrTx/>
              <a:buSzTx/>
              <a:buFontTx/>
              <a:buNone/>
              <a:defRPr/>
            </a:pPr>
            <a:r>
              <a:rPr lang="zh-CN" altLang="en-US" sz="1600" b="0" dirty="0">
                <a:solidFill>
                  <a:schemeClr val="tx1"/>
                </a:solidFill>
                <a:latin typeface="微软雅黑" panose="020B0503020204020204" pitchFamily="34" charset="-122"/>
                <a:ea typeface="微软雅黑" panose="020B0503020204020204" pitchFamily="34" charset="-122"/>
              </a:rPr>
              <a:t>官网地址：</a:t>
            </a:r>
            <a:r>
              <a:rPr lang="en-US" sz="1600" b="0" dirty="0">
                <a:solidFill>
                  <a:schemeClr val="tx1"/>
                </a:solidFill>
                <a:latin typeface="微软雅黑" panose="020B0503020204020204" pitchFamily="34" charset="-122"/>
                <a:ea typeface="微软雅黑" panose="020B0503020204020204" pitchFamily="34" charset="-122"/>
              </a:rPr>
              <a:t>http://www.moliying.com</a:t>
            </a:r>
            <a:br>
              <a:rPr lang="en-US" sz="1600" b="0" dirty="0">
                <a:solidFill>
                  <a:schemeClr val="tx1"/>
                </a:solidFill>
                <a:latin typeface="微软雅黑" panose="020B0503020204020204" pitchFamily="34" charset="-122"/>
                <a:ea typeface="微软雅黑" panose="020B0503020204020204" pitchFamily="34" charset="-122"/>
              </a:rPr>
            </a:br>
            <a:r>
              <a:rPr lang="zh-CN" altLang="en-US" sz="1600" b="0" dirty="0">
                <a:solidFill>
                  <a:schemeClr val="tx1"/>
                </a:solidFill>
                <a:latin typeface="微软雅黑" panose="020B0503020204020204" pitchFamily="34" charset="-122"/>
                <a:ea typeface="微软雅黑" panose="020B0503020204020204" pitchFamily="34" charset="-122"/>
              </a:rPr>
              <a:t>邮箱地址：</a:t>
            </a:r>
            <a:r>
              <a:rPr lang="en-US" sz="1600" b="0" dirty="0">
                <a:solidFill>
                  <a:schemeClr val="tx1"/>
                </a:solidFill>
                <a:latin typeface="微软雅黑" panose="020B0503020204020204" pitchFamily="34" charset="-122"/>
                <a:ea typeface="微软雅黑" panose="020B0503020204020204" pitchFamily="34" charset="-122"/>
              </a:rPr>
              <a:t>majianwei@moliying.com</a:t>
            </a:r>
            <a:br>
              <a:rPr lang="en-US" sz="1600" b="0" dirty="0">
                <a:solidFill>
                  <a:schemeClr val="tx1"/>
                </a:solidFill>
                <a:latin typeface="微软雅黑" panose="020B0503020204020204" pitchFamily="34" charset="-122"/>
                <a:ea typeface="微软雅黑" panose="020B0503020204020204" pitchFamily="34" charset="-122"/>
              </a:rPr>
            </a:br>
            <a:r>
              <a:rPr lang="zh-CN" altLang="en-US" sz="1600" b="0" dirty="0">
                <a:solidFill>
                  <a:schemeClr val="tx1"/>
                </a:solidFill>
                <a:latin typeface="微软雅黑" panose="020B0503020204020204" pitchFamily="34" charset="-122"/>
                <a:ea typeface="微软雅黑" panose="020B0503020204020204" pitchFamily="34" charset="-122"/>
              </a:rPr>
              <a:t>新浪微博：</a:t>
            </a:r>
            <a:r>
              <a:rPr lang="en-US" sz="1600" b="0" dirty="0">
                <a:solidFill>
                  <a:schemeClr val="tx1"/>
                </a:solidFill>
                <a:latin typeface="微软雅黑" panose="020B0503020204020204" pitchFamily="34" charset="-122"/>
                <a:ea typeface="微软雅黑" panose="020B0503020204020204" pitchFamily="34" charset="-122"/>
              </a:rPr>
              <a:t>http://weibo.com/jianweima</a:t>
            </a:r>
          </a:p>
        </p:txBody>
      </p:sp>
      <p:pic>
        <p:nvPicPr>
          <p:cNvPr id="2" name="图片 1" descr="mjw-java"/>
          <p:cNvPicPr>
            <a:picLocks noChangeAspect="1"/>
          </p:cNvPicPr>
          <p:nvPr/>
        </p:nvPicPr>
        <p:blipFill>
          <a:blip r:embed="rId3"/>
          <a:stretch>
            <a:fillRect/>
          </a:stretch>
        </p:blipFill>
        <p:spPr>
          <a:xfrm>
            <a:off x="4610100" y="2304415"/>
            <a:ext cx="2158365" cy="2158365"/>
          </a:xfrm>
          <a:prstGeom prst="rect">
            <a:avLst/>
          </a:prstGeom>
        </p:spPr>
      </p:pic>
    </p:spTree>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2_比较">
    <p:spTree>
      <p:nvGrpSpPr>
        <p:cNvPr id="1" name=""/>
        <p:cNvGrpSpPr/>
        <p:nvPr/>
      </p:nvGrpSpPr>
      <p:grpSpPr>
        <a:xfrm>
          <a:off x="0" y="0"/>
          <a:ext cx="0" cy="0"/>
          <a:chOff x="0" y="0"/>
          <a:chExt cx="0" cy="0"/>
        </a:xfrm>
      </p:grpSpPr>
      <p:sp>
        <p:nvSpPr>
          <p:cNvPr id="2" name="标题 1"/>
          <p:cNvSpPr>
            <a:spLocks noGrp="1"/>
          </p:cNvSpPr>
          <p:nvPr>
            <p:ph type="title"/>
          </p:nvPr>
        </p:nvSpPr>
        <p:spPr>
          <a:xfrm>
            <a:off x="1440557" y="72058"/>
            <a:ext cx="7848872" cy="817026"/>
          </a:xfrm>
        </p:spPr>
        <p:txBody>
          <a:bodyPr/>
          <a:lstStyle>
            <a:lvl1pPr>
              <a:defRPr/>
            </a:lvl1pPr>
          </a:lstStyle>
          <a:p>
            <a:r>
              <a:rPr lang="zh-CN" altLang="en-US"/>
              <a:t>单击此处编辑母版标题样式</a:t>
            </a:r>
            <a:endParaRPr lang="zh-CN" altLang="en-US" dirty="0"/>
          </a:p>
        </p:txBody>
      </p:sp>
      <p:sp>
        <p:nvSpPr>
          <p:cNvPr id="4" name="内容占位符 3"/>
          <p:cNvSpPr>
            <a:spLocks noGrp="1"/>
          </p:cNvSpPr>
          <p:nvPr>
            <p:ph sz="half" idx="2"/>
          </p:nvPr>
        </p:nvSpPr>
        <p:spPr>
          <a:xfrm>
            <a:off x="576104" y="1528748"/>
            <a:ext cx="5090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6" name="内容占位符 5"/>
          <p:cNvSpPr>
            <a:spLocks noGrp="1"/>
          </p:cNvSpPr>
          <p:nvPr>
            <p:ph sz="quarter" idx="4"/>
          </p:nvPr>
        </p:nvSpPr>
        <p:spPr>
          <a:xfrm>
            <a:off x="5853056" y="1528748"/>
            <a:ext cx="5092917" cy="4791794"/>
          </a:xfrm>
        </p:spPr>
        <p:txBody>
          <a:bodyPr>
            <a:normAutofit/>
          </a:bodyPr>
          <a:lstStyle>
            <a:lvl1pPr>
              <a:defRPr sz="2000"/>
            </a:lvl1pPr>
            <a:lvl2pPr>
              <a:defRPr sz="2000"/>
            </a:lvl2pPr>
            <a:lvl3pPr>
              <a:defRPr sz="2000"/>
            </a:lvl3pPr>
            <a:lvl4pPr>
              <a:defRPr sz="2000"/>
            </a:lvl4pPr>
            <a:lvl5pPr>
              <a:defRPr sz="20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10164" y="4627247"/>
            <a:ext cx="9793764" cy="1430178"/>
          </a:xfrm>
        </p:spPr>
        <p:txBody>
          <a:bodyPr anchor="t"/>
          <a:lstStyle>
            <a:lvl1pPr algn="l">
              <a:defRPr sz="5200" b="1" cap="all"/>
            </a:lvl1pPr>
          </a:lstStyle>
          <a:p>
            <a:r>
              <a:rPr lang="zh-CN" altLang="en-US"/>
              <a:t>单击此处编辑母版标题样式</a:t>
            </a:r>
          </a:p>
        </p:txBody>
      </p:sp>
      <p:sp>
        <p:nvSpPr>
          <p:cNvPr id="3" name="文本占位符 2"/>
          <p:cNvSpPr>
            <a:spLocks noGrp="1"/>
          </p:cNvSpPr>
          <p:nvPr>
            <p:ph type="body" idx="1"/>
          </p:nvPr>
        </p:nvSpPr>
        <p:spPr>
          <a:xfrm>
            <a:off x="910164" y="3052049"/>
            <a:ext cx="9793764" cy="1575196"/>
          </a:xfrm>
        </p:spPr>
        <p:txBody>
          <a:bodyPr anchor="b"/>
          <a:lstStyle>
            <a:lvl1pPr marL="0" indent="0">
              <a:buNone/>
              <a:defRPr sz="2600">
                <a:solidFill>
                  <a:schemeClr val="tx1">
                    <a:tint val="75000"/>
                  </a:schemeClr>
                </a:solidFill>
              </a:defRPr>
            </a:lvl1pPr>
            <a:lvl2pPr marL="598805" indent="0">
              <a:buNone/>
              <a:defRPr sz="2400">
                <a:solidFill>
                  <a:schemeClr val="tx1">
                    <a:tint val="75000"/>
                  </a:schemeClr>
                </a:solidFill>
              </a:defRPr>
            </a:lvl2pPr>
            <a:lvl3pPr marL="1198245" indent="0">
              <a:buNone/>
              <a:defRPr sz="2100">
                <a:solidFill>
                  <a:schemeClr val="tx1">
                    <a:tint val="75000"/>
                  </a:schemeClr>
                </a:solidFill>
              </a:defRPr>
            </a:lvl3pPr>
            <a:lvl4pPr marL="1797050" indent="0">
              <a:buNone/>
              <a:defRPr sz="1800">
                <a:solidFill>
                  <a:schemeClr val="tx1">
                    <a:tint val="75000"/>
                  </a:schemeClr>
                </a:solidFill>
              </a:defRPr>
            </a:lvl4pPr>
            <a:lvl5pPr marL="2396490" indent="0">
              <a:buNone/>
              <a:defRPr sz="1800">
                <a:solidFill>
                  <a:schemeClr val="tx1">
                    <a:tint val="75000"/>
                  </a:schemeClr>
                </a:solidFill>
              </a:defRPr>
            </a:lvl5pPr>
            <a:lvl6pPr marL="2995295" indent="0">
              <a:buNone/>
              <a:defRPr sz="1800">
                <a:solidFill>
                  <a:schemeClr val="tx1">
                    <a:tint val="75000"/>
                  </a:schemeClr>
                </a:solidFill>
              </a:defRPr>
            </a:lvl6pPr>
            <a:lvl7pPr marL="3594735" indent="0">
              <a:buNone/>
              <a:defRPr sz="1800">
                <a:solidFill>
                  <a:schemeClr val="tx1">
                    <a:tint val="75000"/>
                  </a:schemeClr>
                </a:solidFill>
              </a:defRPr>
            </a:lvl7pPr>
            <a:lvl8pPr marL="4193540" indent="0">
              <a:buNone/>
              <a:defRPr sz="1800">
                <a:solidFill>
                  <a:schemeClr val="tx1">
                    <a:tint val="75000"/>
                  </a:schemeClr>
                </a:solidFill>
              </a:defRPr>
            </a:lvl8pPr>
            <a:lvl9pPr marL="4792980" indent="0">
              <a:buNone/>
              <a:defRPr sz="18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5" name="页脚占位符 4"/>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76104"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857055" y="1260158"/>
            <a:ext cx="5088916" cy="3563778"/>
          </a:xfrm>
        </p:spPr>
        <p:txBody>
          <a:bodyPr/>
          <a:lstStyle>
            <a:lvl1pPr>
              <a:defRPr sz="3700"/>
            </a:lvl1pPr>
            <a:lvl2pPr>
              <a:defRPr sz="3100"/>
            </a:lvl2pPr>
            <a:lvl3pPr>
              <a:defRPr sz="26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6" name="页脚占位符 5"/>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576104" y="671491"/>
            <a:ext cx="10369868" cy="642943"/>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576104" y="1611869"/>
            <a:ext cx="5090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4" name="内容占位符 3"/>
          <p:cNvSpPr>
            <a:spLocks noGrp="1"/>
          </p:cNvSpPr>
          <p:nvPr>
            <p:ph sz="half" idx="2"/>
          </p:nvPr>
        </p:nvSpPr>
        <p:spPr>
          <a:xfrm>
            <a:off x="576104" y="2283619"/>
            <a:ext cx="5090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5853056" y="1611869"/>
            <a:ext cx="5092917" cy="671751"/>
          </a:xfrm>
        </p:spPr>
        <p:txBody>
          <a:bodyPr anchor="b"/>
          <a:lstStyle>
            <a:lvl1pPr marL="0" indent="0">
              <a:buNone/>
              <a:defRPr sz="3100" b="1"/>
            </a:lvl1pPr>
            <a:lvl2pPr marL="598805" indent="0">
              <a:buNone/>
              <a:defRPr sz="2600" b="1"/>
            </a:lvl2pPr>
            <a:lvl3pPr marL="1198245" indent="0">
              <a:buNone/>
              <a:defRPr sz="2400" b="1"/>
            </a:lvl3pPr>
            <a:lvl4pPr marL="1797050" indent="0">
              <a:buNone/>
              <a:defRPr sz="2100" b="1"/>
            </a:lvl4pPr>
            <a:lvl5pPr marL="2396490" indent="0">
              <a:buNone/>
              <a:defRPr sz="2100" b="1"/>
            </a:lvl5pPr>
            <a:lvl6pPr marL="2995295" indent="0">
              <a:buNone/>
              <a:defRPr sz="2100" b="1"/>
            </a:lvl6pPr>
            <a:lvl7pPr marL="3594735" indent="0">
              <a:buNone/>
              <a:defRPr sz="2100" b="1"/>
            </a:lvl7pPr>
            <a:lvl8pPr marL="4193540" indent="0">
              <a:buNone/>
              <a:defRPr sz="2100" b="1"/>
            </a:lvl8pPr>
            <a:lvl9pPr marL="4792980" indent="0">
              <a:buNone/>
              <a:defRPr sz="2100" b="1"/>
            </a:lvl9pPr>
          </a:lstStyle>
          <a:p>
            <a:pPr lvl="0"/>
            <a:r>
              <a:rPr lang="zh-CN" altLang="en-US"/>
              <a:t>单击此处编辑母版文本样式</a:t>
            </a:r>
          </a:p>
        </p:txBody>
      </p:sp>
      <p:sp>
        <p:nvSpPr>
          <p:cNvPr id="6" name="内容占位符 5"/>
          <p:cNvSpPr>
            <a:spLocks noGrp="1"/>
          </p:cNvSpPr>
          <p:nvPr>
            <p:ph sz="quarter" idx="4"/>
          </p:nvPr>
        </p:nvSpPr>
        <p:spPr>
          <a:xfrm>
            <a:off x="5853056" y="2283619"/>
            <a:ext cx="5092917" cy="4148852"/>
          </a:xfrm>
        </p:spPr>
        <p:txBody>
          <a:bodyPr/>
          <a:lstStyle>
            <a:lvl1pPr>
              <a:defRPr sz="31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8" name="页脚占位符 7"/>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4" name="页脚占位符 3"/>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576104" y="6674168"/>
            <a:ext cx="2688484" cy="383382"/>
          </a:xfrm>
          <a:prstGeom prst="rect">
            <a:avLst/>
          </a:prstGeom>
        </p:spPr>
        <p:txBody>
          <a:bodyPr/>
          <a:lstStyle/>
          <a:p>
            <a:fld id="{692D37AF-E53D-43E7-AD37-58031C70E602}" type="datetimeFigureOut">
              <a:rPr lang="zh-CN" altLang="en-US" smtClean="0"/>
              <a:t>2019/11/4</a:t>
            </a:fld>
            <a:endParaRPr lang="zh-CN" altLang="en-US"/>
          </a:p>
        </p:txBody>
      </p:sp>
      <p:sp>
        <p:nvSpPr>
          <p:cNvPr id="3" name="页脚占位符 2"/>
          <p:cNvSpPr>
            <a:spLocks noGrp="1"/>
          </p:cNvSpPr>
          <p:nvPr>
            <p:ph type="ftr" sz="quarter" idx="11"/>
          </p:nvPr>
        </p:nvSpPr>
        <p:spPr>
          <a:xfrm>
            <a:off x="3936709" y="6674168"/>
            <a:ext cx="3648657" cy="383382"/>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257487" y="6674168"/>
            <a:ext cx="2688484" cy="383382"/>
          </a:xfrm>
          <a:prstGeom prst="rect">
            <a:avLst/>
          </a:prstGeom>
        </p:spPr>
        <p:txBody>
          <a:bodyPr/>
          <a:lstStyle/>
          <a:p>
            <a:fld id="{7A7FBEA4-3D3A-46BC-B30E-ECC17E65E4CB}" type="slidenum">
              <a:rPr lang="zh-CN" altLang="en-US" smtClean="0"/>
              <a:t>‹#›</a:t>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image" Target="../media/image5.jpeg"/><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76104" y="711722"/>
            <a:ext cx="10369868" cy="602712"/>
          </a:xfrm>
          <a:prstGeom prst="rect">
            <a:avLst/>
          </a:prstGeom>
        </p:spPr>
        <p:txBody>
          <a:bodyPr vert="horz" lIns="119823" tIns="59911" rIns="119823" bIns="59911"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576104" y="1457310"/>
            <a:ext cx="10369868" cy="4857784"/>
          </a:xfrm>
          <a:prstGeom prst="rect">
            <a:avLst/>
          </a:prstGeom>
        </p:spPr>
        <p:txBody>
          <a:bodyPr vert="horz" lIns="119823" tIns="59911" rIns="119823" bIns="59911"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1197610" rtl="0" eaLnBrk="1" latinLnBrk="0" hangingPunct="1">
        <a:spcBef>
          <a:spcPct val="0"/>
        </a:spcBef>
        <a:buNone/>
        <a:defRPr sz="4000" kern="1200">
          <a:solidFill>
            <a:schemeClr val="tx1"/>
          </a:solidFill>
          <a:latin typeface="+mj-lt"/>
          <a:ea typeface="+mj-ea"/>
          <a:cs typeface="+mj-cs"/>
        </a:defRPr>
      </a:lvl1pPr>
    </p:titleStyle>
    <p:bodyStyle>
      <a:lvl1pPr marL="449580" indent="-44958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1pPr>
      <a:lvl2pPr marL="973455" indent="-37465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2pPr>
      <a:lvl3pPr marL="1497965"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3pPr>
      <a:lvl4pPr marL="209677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4pPr>
      <a:lvl5pPr marL="269621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5pPr>
      <a:lvl6pPr marL="329501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6pPr>
      <a:lvl7pPr marL="389445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7pPr>
      <a:lvl8pPr marL="449326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8pPr>
      <a:lvl9pPr marL="509270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9pPr>
    </p:bodyStyle>
    <p:otherStyle>
      <a:defPPr>
        <a:defRPr lang="zh-CN"/>
      </a:defPPr>
      <a:lvl1pPr marL="0" algn="l" defTabSz="1197610" rtl="0" eaLnBrk="1" latinLnBrk="0" hangingPunct="1">
        <a:defRPr sz="2400" kern="1200">
          <a:solidFill>
            <a:schemeClr val="tx1"/>
          </a:solidFill>
          <a:latin typeface="+mn-lt"/>
          <a:ea typeface="+mn-ea"/>
          <a:cs typeface="+mn-cs"/>
        </a:defRPr>
      </a:lvl1pPr>
      <a:lvl2pPr marL="598805" algn="l" defTabSz="1197610" rtl="0" eaLnBrk="1" latinLnBrk="0" hangingPunct="1">
        <a:defRPr sz="2400" kern="1200">
          <a:solidFill>
            <a:schemeClr val="tx1"/>
          </a:solidFill>
          <a:latin typeface="+mn-lt"/>
          <a:ea typeface="+mn-ea"/>
          <a:cs typeface="+mn-cs"/>
        </a:defRPr>
      </a:lvl2pPr>
      <a:lvl3pPr marL="1198245" algn="l" defTabSz="1197610" rtl="0" eaLnBrk="1" latinLnBrk="0" hangingPunct="1">
        <a:defRPr sz="2400" kern="1200">
          <a:solidFill>
            <a:schemeClr val="tx1"/>
          </a:solidFill>
          <a:latin typeface="+mn-lt"/>
          <a:ea typeface="+mn-ea"/>
          <a:cs typeface="+mn-cs"/>
        </a:defRPr>
      </a:lvl3pPr>
      <a:lvl4pPr marL="1797050" algn="l" defTabSz="1197610" rtl="0" eaLnBrk="1" latinLnBrk="0" hangingPunct="1">
        <a:defRPr sz="2400" kern="1200">
          <a:solidFill>
            <a:schemeClr val="tx1"/>
          </a:solidFill>
          <a:latin typeface="+mn-lt"/>
          <a:ea typeface="+mn-ea"/>
          <a:cs typeface="+mn-cs"/>
        </a:defRPr>
      </a:lvl4pPr>
      <a:lvl5pPr marL="2396490" algn="l" defTabSz="1197610" rtl="0" eaLnBrk="1" latinLnBrk="0" hangingPunct="1">
        <a:defRPr sz="2400" kern="1200">
          <a:solidFill>
            <a:schemeClr val="tx1"/>
          </a:solidFill>
          <a:latin typeface="+mn-lt"/>
          <a:ea typeface="+mn-ea"/>
          <a:cs typeface="+mn-cs"/>
        </a:defRPr>
      </a:lvl5pPr>
      <a:lvl6pPr marL="2995295" algn="l" defTabSz="1197610" rtl="0" eaLnBrk="1" latinLnBrk="0" hangingPunct="1">
        <a:defRPr sz="2400" kern="1200">
          <a:solidFill>
            <a:schemeClr val="tx1"/>
          </a:solidFill>
          <a:latin typeface="+mn-lt"/>
          <a:ea typeface="+mn-ea"/>
          <a:cs typeface="+mn-cs"/>
        </a:defRPr>
      </a:lvl6pPr>
      <a:lvl7pPr marL="3594735" algn="l" defTabSz="1197610" rtl="0" eaLnBrk="1" latinLnBrk="0" hangingPunct="1">
        <a:defRPr sz="2400" kern="1200">
          <a:solidFill>
            <a:schemeClr val="tx1"/>
          </a:solidFill>
          <a:latin typeface="+mn-lt"/>
          <a:ea typeface="+mn-ea"/>
          <a:cs typeface="+mn-cs"/>
        </a:defRPr>
      </a:lvl7pPr>
      <a:lvl8pPr marL="4193540" algn="l" defTabSz="1197610" rtl="0" eaLnBrk="1" latinLnBrk="0" hangingPunct="1">
        <a:defRPr sz="2400" kern="1200">
          <a:solidFill>
            <a:schemeClr val="tx1"/>
          </a:solidFill>
          <a:latin typeface="+mn-lt"/>
          <a:ea typeface="+mn-ea"/>
          <a:cs typeface="+mn-cs"/>
        </a:defRPr>
      </a:lvl8pPr>
      <a:lvl9pPr marL="4792980" algn="l" defTabSz="119761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440557" y="288082"/>
            <a:ext cx="7920880" cy="602712"/>
          </a:xfrm>
          <a:prstGeom prst="rect">
            <a:avLst/>
          </a:prstGeom>
        </p:spPr>
        <p:txBody>
          <a:bodyPr vert="horz" lIns="119823" tIns="59911" rIns="119823" bIns="59911"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576104" y="1457310"/>
            <a:ext cx="10369868" cy="4857784"/>
          </a:xfrm>
          <a:prstGeom prst="rect">
            <a:avLst/>
          </a:prstGeom>
        </p:spPr>
        <p:txBody>
          <a:bodyPr vert="horz" lIns="119823" tIns="59911" rIns="119823" bIns="59911"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ftr="0" dt="0"/>
  <p:txStyles>
    <p:titleStyle>
      <a:lvl1pPr algn="ctr" defTabSz="1197610" rtl="0" eaLnBrk="1" latinLnBrk="0" hangingPunct="1">
        <a:spcBef>
          <a:spcPct val="0"/>
        </a:spcBef>
        <a:buNone/>
        <a:defRPr sz="4000" kern="1200">
          <a:solidFill>
            <a:schemeClr val="tx1"/>
          </a:solidFill>
          <a:latin typeface="+mj-lt"/>
          <a:ea typeface="+mj-ea"/>
          <a:cs typeface="+mj-cs"/>
        </a:defRPr>
      </a:lvl1pPr>
    </p:titleStyle>
    <p:bodyStyle>
      <a:lvl1pPr marL="449580" indent="-44958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1pPr>
      <a:lvl2pPr marL="973455" indent="-37465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2pPr>
      <a:lvl3pPr marL="1497965"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3pPr>
      <a:lvl4pPr marL="209677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4pPr>
      <a:lvl5pPr marL="2696210" indent="-299720" algn="l" defTabSz="1197610" rtl="0" eaLnBrk="1" latinLnBrk="0" hangingPunct="1">
        <a:spcBef>
          <a:spcPct val="20000"/>
        </a:spcBef>
        <a:buFont typeface="Arial" panose="020B0604020202020204" pitchFamily="34" charset="0"/>
        <a:buNone/>
        <a:defRPr sz="1600" kern="1200">
          <a:solidFill>
            <a:schemeClr val="tx1"/>
          </a:solidFill>
          <a:latin typeface="+mn-lt"/>
          <a:ea typeface="+mn-ea"/>
          <a:cs typeface="+mn-cs"/>
        </a:defRPr>
      </a:lvl5pPr>
      <a:lvl6pPr marL="329501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6pPr>
      <a:lvl7pPr marL="3894455"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7pPr>
      <a:lvl8pPr marL="449326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8pPr>
      <a:lvl9pPr marL="5092700" indent="-299720" algn="l" defTabSz="119761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9pPr>
    </p:bodyStyle>
    <p:otherStyle>
      <a:defPPr>
        <a:defRPr lang="zh-CN"/>
      </a:defPPr>
      <a:lvl1pPr marL="0" algn="l" defTabSz="1197610" rtl="0" eaLnBrk="1" latinLnBrk="0" hangingPunct="1">
        <a:defRPr sz="2400" kern="1200">
          <a:solidFill>
            <a:schemeClr val="tx1"/>
          </a:solidFill>
          <a:latin typeface="+mn-lt"/>
          <a:ea typeface="+mn-ea"/>
          <a:cs typeface="+mn-cs"/>
        </a:defRPr>
      </a:lvl1pPr>
      <a:lvl2pPr marL="598805" algn="l" defTabSz="1197610" rtl="0" eaLnBrk="1" latinLnBrk="0" hangingPunct="1">
        <a:defRPr sz="2400" kern="1200">
          <a:solidFill>
            <a:schemeClr val="tx1"/>
          </a:solidFill>
          <a:latin typeface="+mn-lt"/>
          <a:ea typeface="+mn-ea"/>
          <a:cs typeface="+mn-cs"/>
        </a:defRPr>
      </a:lvl2pPr>
      <a:lvl3pPr marL="1198245" algn="l" defTabSz="1197610" rtl="0" eaLnBrk="1" latinLnBrk="0" hangingPunct="1">
        <a:defRPr sz="2400" kern="1200">
          <a:solidFill>
            <a:schemeClr val="tx1"/>
          </a:solidFill>
          <a:latin typeface="+mn-lt"/>
          <a:ea typeface="+mn-ea"/>
          <a:cs typeface="+mn-cs"/>
        </a:defRPr>
      </a:lvl3pPr>
      <a:lvl4pPr marL="1797050" algn="l" defTabSz="1197610" rtl="0" eaLnBrk="1" latinLnBrk="0" hangingPunct="1">
        <a:defRPr sz="2400" kern="1200">
          <a:solidFill>
            <a:schemeClr val="tx1"/>
          </a:solidFill>
          <a:latin typeface="+mn-lt"/>
          <a:ea typeface="+mn-ea"/>
          <a:cs typeface="+mn-cs"/>
        </a:defRPr>
      </a:lvl4pPr>
      <a:lvl5pPr marL="2396490" algn="l" defTabSz="1197610" rtl="0" eaLnBrk="1" latinLnBrk="0" hangingPunct="1">
        <a:defRPr sz="2400" kern="1200">
          <a:solidFill>
            <a:schemeClr val="tx1"/>
          </a:solidFill>
          <a:latin typeface="+mn-lt"/>
          <a:ea typeface="+mn-ea"/>
          <a:cs typeface="+mn-cs"/>
        </a:defRPr>
      </a:lvl5pPr>
      <a:lvl6pPr marL="2995295" algn="l" defTabSz="1197610" rtl="0" eaLnBrk="1" latinLnBrk="0" hangingPunct="1">
        <a:defRPr sz="2400" kern="1200">
          <a:solidFill>
            <a:schemeClr val="tx1"/>
          </a:solidFill>
          <a:latin typeface="+mn-lt"/>
          <a:ea typeface="+mn-ea"/>
          <a:cs typeface="+mn-cs"/>
        </a:defRPr>
      </a:lvl6pPr>
      <a:lvl7pPr marL="3594735" algn="l" defTabSz="1197610" rtl="0" eaLnBrk="1" latinLnBrk="0" hangingPunct="1">
        <a:defRPr sz="2400" kern="1200">
          <a:solidFill>
            <a:schemeClr val="tx1"/>
          </a:solidFill>
          <a:latin typeface="+mn-lt"/>
          <a:ea typeface="+mn-ea"/>
          <a:cs typeface="+mn-cs"/>
        </a:defRPr>
      </a:lvl7pPr>
      <a:lvl8pPr marL="4193540" algn="l" defTabSz="1197610" rtl="0" eaLnBrk="1" latinLnBrk="0" hangingPunct="1">
        <a:defRPr sz="2400" kern="1200">
          <a:solidFill>
            <a:schemeClr val="tx1"/>
          </a:solidFill>
          <a:latin typeface="+mn-lt"/>
          <a:ea typeface="+mn-ea"/>
          <a:cs typeface="+mn-cs"/>
        </a:defRPr>
      </a:lvl8pPr>
      <a:lvl9pPr marL="4792980" algn="l" defTabSz="119761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zh-CN" altLang="en-US" dirty="0">
                <a:latin typeface="黑体" panose="02010609060101010101" pitchFamily="2" charset="-122"/>
                <a:ea typeface="黑体" panose="02010609060101010101" pitchFamily="2" charset="-122"/>
              </a:rPr>
              <a:t>第</a:t>
            </a:r>
            <a:r>
              <a:rPr lang="en-US" altLang="zh-CN" dirty="0">
                <a:latin typeface="黑体" panose="02010609060101010101" pitchFamily="2" charset="-122"/>
                <a:ea typeface="黑体" panose="02010609060101010101" pitchFamily="2" charset="-122"/>
              </a:rPr>
              <a:t>09</a:t>
            </a:r>
            <a:r>
              <a:rPr lang="zh-CN" altLang="en-US" dirty="0">
                <a:latin typeface="黑体" panose="02010609060101010101" pitchFamily="2" charset="-122"/>
                <a:ea typeface="黑体" panose="02010609060101010101" pitchFamily="2" charset="-122"/>
              </a:rPr>
              <a:t>章：集合</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3</a:t>
            </a:r>
            <a:r>
              <a:rPr lang="zh-CN" altLang="en-US" dirty="0"/>
              <a:t>、集合框架</a:t>
            </a:r>
            <a:r>
              <a:rPr lang="en-US" altLang="zh-CN" dirty="0"/>
              <a:t>Set</a:t>
            </a:r>
            <a:r>
              <a:rPr lang="zh-CN" altLang="en-US" dirty="0"/>
              <a:t>接口</a:t>
            </a:r>
            <a:endParaRPr lang="en-US" altLang="zh-CN" sz="4200" dirty="0"/>
          </a:p>
        </p:txBody>
      </p:sp>
      <p:sp>
        <p:nvSpPr>
          <p:cNvPr id="5123" name="内容占位符 4"/>
          <p:cNvSpPr>
            <a:spLocks noGrp="1"/>
          </p:cNvSpPr>
          <p:nvPr>
            <p:ph idx="1"/>
          </p:nvPr>
        </p:nvSpPr>
        <p:spPr/>
        <p:txBody>
          <a:bodyPr/>
          <a:lstStyle/>
          <a:p>
            <a:r>
              <a:rPr lang="en-US" altLang="zh-CN" sz="2000" b="1" dirty="0"/>
              <a:t>1</a:t>
            </a:r>
            <a:r>
              <a:rPr lang="zh-CN" altLang="en-US" sz="2000" b="1" dirty="0"/>
              <a:t>、</a:t>
            </a:r>
            <a:r>
              <a:rPr lang="en-US" altLang="zh-CN" sz="2000" b="1" dirty="0"/>
              <a:t>Set</a:t>
            </a:r>
            <a:r>
              <a:rPr lang="zh-CN" altLang="en-US" sz="2000" b="1" dirty="0"/>
              <a:t>接口</a:t>
            </a:r>
            <a:endParaRPr lang="en-US" altLang="zh-CN" sz="2000" b="1" dirty="0"/>
          </a:p>
          <a:p>
            <a:r>
              <a:rPr lang="en-US" altLang="zh-CN" sz="1900" dirty="0"/>
              <a:t>public interface </a:t>
            </a:r>
            <a:r>
              <a:rPr lang="en-US" altLang="zh-CN" sz="1900" b="1" dirty="0"/>
              <a:t>Set&lt;E&gt; </a:t>
            </a:r>
            <a:r>
              <a:rPr lang="en-US" altLang="zh-CN" sz="1900" dirty="0"/>
              <a:t>extends Collection&lt;E&gt;</a:t>
            </a:r>
          </a:p>
          <a:p>
            <a:r>
              <a:rPr lang="zh-CN" altLang="en-US" sz="1900" dirty="0"/>
              <a:t>一个不包含重复元素的 </a:t>
            </a:r>
            <a:r>
              <a:rPr lang="en-US" altLang="zh-CN" sz="1900" dirty="0"/>
              <a:t>collection</a:t>
            </a:r>
            <a:r>
              <a:rPr lang="en-US" sz="1900" dirty="0"/>
              <a:t>。</a:t>
            </a:r>
            <a:r>
              <a:rPr lang="zh-CN" altLang="en-US" sz="1900" dirty="0"/>
              <a:t>更确切地讲，</a:t>
            </a:r>
            <a:r>
              <a:rPr lang="en-US" altLang="zh-CN" sz="1900" dirty="0"/>
              <a:t>set </a:t>
            </a:r>
            <a:r>
              <a:rPr lang="zh-CN" altLang="en-US" sz="1900" dirty="0"/>
              <a:t>不包含满足 </a:t>
            </a:r>
            <a:r>
              <a:rPr lang="en-US" altLang="zh-CN" sz="1900" dirty="0"/>
              <a:t>e1.equals(e2) </a:t>
            </a:r>
            <a:r>
              <a:rPr lang="zh-CN" altLang="en-US" sz="1900" dirty="0"/>
              <a:t>的元素对 </a:t>
            </a:r>
            <a:r>
              <a:rPr lang="en-US" altLang="zh-CN" sz="1900" dirty="0"/>
              <a:t>e1 </a:t>
            </a:r>
            <a:r>
              <a:rPr lang="zh-CN" altLang="en-US" sz="1900" dirty="0"/>
              <a:t>和 </a:t>
            </a:r>
            <a:r>
              <a:rPr lang="en-US" altLang="zh-CN" sz="1900" dirty="0"/>
              <a:t>e2</a:t>
            </a:r>
            <a:r>
              <a:rPr lang="en-US" sz="1900" dirty="0"/>
              <a:t>，</a:t>
            </a:r>
            <a:r>
              <a:rPr lang="zh-CN" altLang="en-US" sz="1900" dirty="0"/>
              <a:t>并且最多包含一个 </a:t>
            </a:r>
            <a:r>
              <a:rPr lang="en-US" altLang="zh-CN" sz="1900" dirty="0"/>
              <a:t>null </a:t>
            </a:r>
            <a:r>
              <a:rPr lang="zh-CN" altLang="en-US" sz="1900" dirty="0"/>
              <a:t>元素。正如其名称所暗示的，此接口模仿了数学上的 </a:t>
            </a:r>
            <a:r>
              <a:rPr lang="en-US" altLang="zh-CN" sz="1900" i="1" dirty="0"/>
              <a:t>set</a:t>
            </a:r>
            <a:r>
              <a:rPr lang="en-US" altLang="zh-CN" sz="1900" dirty="0"/>
              <a:t> </a:t>
            </a:r>
            <a:r>
              <a:rPr lang="zh-CN" altLang="en-US" sz="1900" dirty="0"/>
              <a:t>抽象。 </a:t>
            </a:r>
          </a:p>
          <a:p>
            <a:endParaRPr lang="en-US" altLang="zh-CN" sz="1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3</a:t>
            </a:r>
            <a:r>
              <a:rPr lang="zh-CN" altLang="en-US" dirty="0"/>
              <a:t>、集合框架</a:t>
            </a:r>
            <a:r>
              <a:rPr lang="en-US" altLang="zh-CN" dirty="0"/>
              <a:t>Set</a:t>
            </a:r>
            <a:r>
              <a:rPr lang="zh-CN" altLang="en-US" dirty="0"/>
              <a:t>接口</a:t>
            </a:r>
            <a:endParaRPr lang="en-US" altLang="zh-CN" sz="4200" dirty="0"/>
          </a:p>
        </p:txBody>
      </p:sp>
      <p:sp>
        <p:nvSpPr>
          <p:cNvPr id="6147" name="内容占位符 4"/>
          <p:cNvSpPr>
            <a:spLocks noGrp="1"/>
          </p:cNvSpPr>
          <p:nvPr>
            <p:ph idx="1"/>
          </p:nvPr>
        </p:nvSpPr>
        <p:spPr/>
        <p:txBody>
          <a:bodyPr/>
          <a:lstStyle/>
          <a:p>
            <a:r>
              <a:rPr lang="en-US" altLang="zh-CN" sz="2000" b="1" dirty="0"/>
              <a:t>2</a:t>
            </a:r>
            <a:r>
              <a:rPr lang="zh-CN" altLang="en-US" sz="2000" b="1" dirty="0"/>
              <a:t>、</a:t>
            </a:r>
            <a:r>
              <a:rPr lang="en-US" altLang="zh-CN" sz="2000" b="1" dirty="0" err="1"/>
              <a:t>HashSet</a:t>
            </a:r>
            <a:endParaRPr lang="en-US" altLang="zh-CN" sz="2000" b="1" dirty="0"/>
          </a:p>
          <a:p>
            <a:r>
              <a:rPr lang="en-US" altLang="zh-CN" sz="1900" dirty="0"/>
              <a:t>public class </a:t>
            </a:r>
            <a:r>
              <a:rPr lang="en-US" altLang="zh-CN" sz="1900" b="1" dirty="0" err="1"/>
              <a:t>HashSet</a:t>
            </a:r>
            <a:r>
              <a:rPr lang="en-US" altLang="zh-CN" sz="1900" b="1" dirty="0"/>
              <a:t>&lt;E&gt; </a:t>
            </a:r>
            <a:r>
              <a:rPr lang="en-US" altLang="zh-CN" sz="1900" dirty="0"/>
              <a:t>extends </a:t>
            </a:r>
            <a:r>
              <a:rPr lang="en-US" altLang="zh-CN" sz="1900" dirty="0" err="1"/>
              <a:t>AbstractSet</a:t>
            </a:r>
            <a:r>
              <a:rPr lang="en-US" altLang="zh-CN" sz="1900" dirty="0"/>
              <a:t>&lt;E&gt; implements Set&lt;E&gt;, </a:t>
            </a:r>
            <a:r>
              <a:rPr lang="en-US" altLang="zh-CN" sz="1900" dirty="0" err="1"/>
              <a:t>Cloneable</a:t>
            </a:r>
            <a:r>
              <a:rPr lang="en-US" altLang="zh-CN" sz="1900" dirty="0"/>
              <a:t>, </a:t>
            </a:r>
            <a:r>
              <a:rPr lang="en-US" altLang="zh-CN" sz="1900" dirty="0" err="1"/>
              <a:t>Serializable</a:t>
            </a:r>
            <a:endParaRPr lang="en-US" altLang="zh-CN" sz="1900" dirty="0"/>
          </a:p>
          <a:p>
            <a:r>
              <a:rPr lang="zh-CN" altLang="en-US" sz="1900" dirty="0"/>
              <a:t>类实现 </a:t>
            </a:r>
            <a:r>
              <a:rPr lang="en-US" altLang="zh-CN" sz="1900" dirty="0"/>
              <a:t>Set </a:t>
            </a:r>
            <a:r>
              <a:rPr lang="zh-CN" altLang="en-US" sz="1900" dirty="0"/>
              <a:t>接口，由哈希表（实际上是一个 </a:t>
            </a:r>
            <a:r>
              <a:rPr lang="en-US" altLang="zh-CN" sz="1900" dirty="0" err="1"/>
              <a:t>HashMap</a:t>
            </a:r>
            <a:r>
              <a:rPr lang="en-US" altLang="zh-CN" sz="1900" dirty="0"/>
              <a:t> </a:t>
            </a:r>
            <a:r>
              <a:rPr lang="zh-CN" altLang="en-US" sz="1900" dirty="0"/>
              <a:t>实例）支持。它不保证 </a:t>
            </a:r>
            <a:r>
              <a:rPr lang="en-US" altLang="zh-CN" sz="1900" dirty="0"/>
              <a:t>set </a:t>
            </a:r>
            <a:r>
              <a:rPr lang="zh-CN" altLang="en-US" sz="1900" dirty="0"/>
              <a:t>的迭代顺序；特别是它不保证该顺序恒久不变。此类允许使用 </a:t>
            </a:r>
            <a:r>
              <a:rPr lang="en-US" altLang="zh-CN" sz="1900" dirty="0"/>
              <a:t>null </a:t>
            </a:r>
            <a:r>
              <a:rPr lang="zh-CN" altLang="en-US" sz="1900" dirty="0"/>
              <a:t>元素。</a:t>
            </a:r>
            <a:endParaRPr lang="en-US" altLang="zh-CN" sz="1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sym typeface="+mn-ea"/>
              </a:rPr>
              <a:t>3</a:t>
            </a:r>
            <a:r>
              <a:rPr lang="zh-CN" altLang="en-US" dirty="0">
                <a:sym typeface="+mn-ea"/>
              </a:rPr>
              <a:t>、集合框架</a:t>
            </a:r>
            <a:r>
              <a:rPr lang="en-US" altLang="zh-CN" dirty="0">
                <a:sym typeface="+mn-ea"/>
              </a:rPr>
              <a:t>Set</a:t>
            </a:r>
            <a:r>
              <a:rPr lang="zh-CN" altLang="en-US" dirty="0">
                <a:sym typeface="+mn-ea"/>
              </a:rPr>
              <a:t>接口</a:t>
            </a:r>
            <a:endParaRPr lang="zh-CN" altLang="en-US" dirty="0"/>
          </a:p>
        </p:txBody>
      </p:sp>
      <p:sp>
        <p:nvSpPr>
          <p:cNvPr id="5123" name="内容占位符 4"/>
          <p:cNvSpPr>
            <a:spLocks noGrp="1"/>
          </p:cNvSpPr>
          <p:nvPr>
            <p:ph idx="1"/>
          </p:nvPr>
        </p:nvSpPr>
        <p:spPr/>
        <p:txBody>
          <a:bodyPr/>
          <a:lstStyle/>
          <a:p>
            <a:r>
              <a:rPr lang="en-US" altLang="zh-CN" dirty="0"/>
              <a:t>hashCode</a:t>
            </a:r>
            <a:r>
              <a:rPr lang="zh-CN" altLang="en-US" dirty="0"/>
              <a:t>深入分析</a:t>
            </a:r>
            <a:endParaRPr lang="en-US" altLang="zh-CN" dirty="0"/>
          </a:p>
          <a:p>
            <a:r>
              <a:rPr lang="en-US" altLang="zh-CN" b="1" dirty="0" err="1"/>
              <a:t>hashcode</a:t>
            </a:r>
            <a:r>
              <a:rPr lang="en-US" altLang="zh-CN" b="1" dirty="0"/>
              <a:t>() </a:t>
            </a:r>
            <a:r>
              <a:rPr lang="zh-CN" altLang="en-US" b="1" dirty="0"/>
              <a:t>方法，在</a:t>
            </a:r>
            <a:r>
              <a:rPr lang="en-US" altLang="zh-CN" b="1" dirty="0"/>
              <a:t>object</a:t>
            </a:r>
            <a:r>
              <a:rPr lang="zh-CN" altLang="en-US" b="1" dirty="0"/>
              <a:t>类中定义如下：</a:t>
            </a:r>
            <a:r>
              <a:rPr lang="en-US" b="1" dirty="0"/>
              <a:t> </a:t>
            </a:r>
            <a:endParaRPr lang="zh-CN" altLang="en-US" dirty="0"/>
          </a:p>
          <a:p>
            <a:r>
              <a:rPr lang="en-US" altLang="zh-CN" b="1" dirty="0">
                <a:solidFill>
                  <a:srgbClr val="FF0000"/>
                </a:solidFill>
              </a:rPr>
              <a:t>public native </a:t>
            </a:r>
            <a:r>
              <a:rPr lang="en-US" altLang="zh-CN" b="1" dirty="0" err="1">
                <a:solidFill>
                  <a:srgbClr val="FF0000"/>
                </a:solidFill>
              </a:rPr>
              <a:t>int</a:t>
            </a:r>
            <a:r>
              <a:rPr lang="en-US" altLang="zh-CN" b="1" dirty="0">
                <a:solidFill>
                  <a:srgbClr val="FF0000"/>
                </a:solidFill>
              </a:rPr>
              <a:t> hashCode();</a:t>
            </a:r>
            <a:endParaRPr lang="zh-CN" altLang="zh-CN" b="1" dirty="0">
              <a:solidFill>
                <a:srgbClr val="FF0000"/>
              </a:solidFill>
            </a:endParaRPr>
          </a:p>
          <a:p>
            <a:r>
              <a:rPr lang="en-US" altLang="zh-CN" dirty="0"/>
              <a:t>hashCode</a:t>
            </a:r>
            <a:r>
              <a:rPr lang="zh-CN" altLang="en-US" dirty="0"/>
              <a:t>是本地方法，它的实现是根据本地机器相关，当然我们可以在自己写的类中覆盖</a:t>
            </a:r>
            <a:r>
              <a:rPr lang="en-US" altLang="zh-CN" dirty="0" err="1"/>
              <a:t>hashcode</a:t>
            </a:r>
            <a:r>
              <a:rPr lang="en-US" altLang="zh-CN" dirty="0"/>
              <a:t>()</a:t>
            </a:r>
            <a:r>
              <a:rPr lang="zh-CN" altLang="en-US" dirty="0"/>
              <a:t>方法，比如</a:t>
            </a:r>
            <a:r>
              <a:rPr lang="en-US" altLang="zh-CN" dirty="0"/>
              <a:t>String</a:t>
            </a:r>
            <a:r>
              <a:rPr lang="zh-CN" altLang="en-US" dirty="0"/>
              <a:t>、</a:t>
            </a:r>
            <a:r>
              <a:rPr lang="en-US" altLang="zh-CN" dirty="0"/>
              <a:t>Integer</a:t>
            </a:r>
            <a:r>
              <a:rPr lang="zh-CN" altLang="en-US" dirty="0"/>
              <a:t>、</a:t>
            </a:r>
            <a:r>
              <a:rPr lang="en-US" altLang="zh-CN" dirty="0"/>
              <a:t>Double</a:t>
            </a:r>
            <a:r>
              <a:rPr lang="zh-CN" altLang="en-US" dirty="0"/>
              <a:t>。。。。等等这些类都是覆盖了</a:t>
            </a:r>
            <a:r>
              <a:rPr lang="en-US" altLang="zh-CN" dirty="0" err="1"/>
              <a:t>hashcode</a:t>
            </a:r>
            <a:r>
              <a:rPr lang="en-US" altLang="zh-CN" dirty="0"/>
              <a:t>()</a:t>
            </a:r>
            <a:r>
              <a:rPr lang="zh-CN" altLang="en-US" dirty="0"/>
              <a:t>方法的。</a:t>
            </a:r>
            <a:endParaRPr lang="en-US" altLang="zh-CN" dirty="0"/>
          </a:p>
          <a:p>
            <a:r>
              <a:rPr lang="zh-CN" altLang="en-US" b="1" dirty="0"/>
              <a:t>在</a:t>
            </a:r>
            <a:r>
              <a:rPr lang="en-US" altLang="zh-CN" b="1" dirty="0"/>
              <a:t>java</a:t>
            </a:r>
            <a:r>
              <a:rPr lang="zh-CN" altLang="en-US" b="1" dirty="0"/>
              <a:t>的集合中，判断两个对象是否相等的规则是：</a:t>
            </a:r>
            <a:r>
              <a:rPr lang="en-US" b="1" dirty="0"/>
              <a:t> </a:t>
            </a:r>
            <a:endParaRPr lang="zh-CN" altLang="en-US" dirty="0"/>
          </a:p>
          <a:p>
            <a:r>
              <a:rPr lang="zh-CN" altLang="en-US" dirty="0"/>
              <a:t>（</a:t>
            </a:r>
            <a:r>
              <a:rPr lang="en-US" altLang="zh-CN" dirty="0"/>
              <a:t>1</a:t>
            </a:r>
            <a:r>
              <a:rPr lang="zh-CN" altLang="en-US" dirty="0"/>
              <a:t>）判断两个对象的</a:t>
            </a:r>
            <a:r>
              <a:rPr lang="en-US" altLang="zh-CN" dirty="0"/>
              <a:t>hashCode</a:t>
            </a:r>
            <a:r>
              <a:rPr lang="zh-CN" altLang="en-US" dirty="0"/>
              <a:t>是否相等</a:t>
            </a:r>
            <a:r>
              <a:rPr lang="en-US" dirty="0"/>
              <a:t> </a:t>
            </a:r>
            <a:endParaRPr lang="zh-CN" altLang="en-US" dirty="0"/>
          </a:p>
          <a:p>
            <a:r>
              <a:rPr lang="en-US" dirty="0"/>
              <a:t>      </a:t>
            </a:r>
            <a:r>
              <a:rPr lang="zh-CN" altLang="en-US" dirty="0"/>
              <a:t>如果不相等，认为两个对象也不相等，结束</a:t>
            </a:r>
            <a:r>
              <a:rPr lang="en-US" dirty="0"/>
              <a:t> </a:t>
            </a:r>
            <a:endParaRPr lang="zh-CN" altLang="en-US" dirty="0"/>
          </a:p>
          <a:p>
            <a:r>
              <a:rPr lang="en-US" dirty="0"/>
              <a:t>      </a:t>
            </a:r>
            <a:r>
              <a:rPr lang="zh-CN" altLang="en-US" dirty="0"/>
              <a:t>如果相等，转入</a:t>
            </a:r>
            <a:r>
              <a:rPr lang="en-US" altLang="zh-CN" dirty="0"/>
              <a:t>2 </a:t>
            </a:r>
            <a:endParaRPr lang="zh-CN" altLang="zh-CN" dirty="0"/>
          </a:p>
          <a:p>
            <a:r>
              <a:rPr lang="zh-CN" altLang="en-US" dirty="0"/>
              <a:t>（</a:t>
            </a:r>
            <a:r>
              <a:rPr lang="en-US" altLang="zh-CN" dirty="0"/>
              <a:t>2</a:t>
            </a:r>
            <a:r>
              <a:rPr lang="zh-CN" altLang="en-US" dirty="0"/>
              <a:t>）判断两个对象用</a:t>
            </a:r>
            <a:r>
              <a:rPr lang="en-US" altLang="zh-CN" dirty="0"/>
              <a:t>equals</a:t>
            </a:r>
            <a:r>
              <a:rPr lang="zh-CN" altLang="en-US" dirty="0"/>
              <a:t>运算是否相等</a:t>
            </a:r>
            <a:r>
              <a:rPr lang="en-US" dirty="0"/>
              <a:t> </a:t>
            </a:r>
            <a:endParaRPr lang="zh-CN" altLang="en-US" dirty="0"/>
          </a:p>
          <a:p>
            <a:r>
              <a:rPr lang="en-US" dirty="0"/>
              <a:t>      </a:t>
            </a:r>
            <a:r>
              <a:rPr lang="zh-CN" altLang="en-US" dirty="0"/>
              <a:t>如果不相等，认为两个对象也不相等</a:t>
            </a:r>
            <a:r>
              <a:rPr lang="en-US" dirty="0"/>
              <a:t> </a:t>
            </a:r>
            <a:endParaRPr lang="zh-CN" altLang="en-US" dirty="0"/>
          </a:p>
          <a:p>
            <a:r>
              <a:rPr lang="en-US" dirty="0"/>
              <a:t>      </a:t>
            </a:r>
            <a:r>
              <a:rPr lang="zh-CN" altLang="en-US" dirty="0"/>
              <a:t>如果相等，认为两个对象相等</a:t>
            </a:r>
            <a:endParaRPr lang="en-US" altLang="zh-CN" dirty="0"/>
          </a:p>
          <a:p>
            <a:r>
              <a:rPr lang="zh-CN" altLang="en-US" dirty="0"/>
              <a:t>（</a:t>
            </a:r>
            <a:r>
              <a:rPr lang="en-US" altLang="zh-CN" dirty="0"/>
              <a:t>equals()</a:t>
            </a:r>
            <a:r>
              <a:rPr lang="zh-CN" altLang="en-US" dirty="0"/>
              <a:t>是判断两个对象是否相等的关键）</a:t>
            </a:r>
            <a:endParaRPr lang="en-US" altLang="zh-CN" dirty="0"/>
          </a:p>
          <a:p>
            <a:endParaRPr lang="zh-CN" altLang="en-US" sz="1900" dirty="0"/>
          </a:p>
          <a:p>
            <a:endParaRPr lang="en-US" altLang="zh-CN" sz="19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3</a:t>
            </a:r>
            <a:r>
              <a:rPr lang="zh-CN" altLang="en-US" dirty="0"/>
              <a:t>、集合框架</a:t>
            </a:r>
            <a:r>
              <a:rPr lang="en-US" altLang="zh-CN" dirty="0"/>
              <a:t>Set</a:t>
            </a:r>
            <a:r>
              <a:rPr lang="zh-CN" altLang="en-US" dirty="0"/>
              <a:t>接口</a:t>
            </a:r>
            <a:endParaRPr lang="en-US" altLang="zh-CN" sz="4200" dirty="0"/>
          </a:p>
        </p:txBody>
      </p:sp>
      <p:sp>
        <p:nvSpPr>
          <p:cNvPr id="7171" name="内容占位符 4"/>
          <p:cNvSpPr>
            <a:spLocks noGrp="1"/>
          </p:cNvSpPr>
          <p:nvPr>
            <p:ph idx="1"/>
          </p:nvPr>
        </p:nvSpPr>
        <p:spPr/>
        <p:txBody>
          <a:bodyPr>
            <a:normAutofit/>
          </a:bodyPr>
          <a:lstStyle/>
          <a:p>
            <a:r>
              <a:rPr lang="en-US" altLang="zh-CN" sz="2000" b="1" dirty="0"/>
              <a:t>3</a:t>
            </a:r>
            <a:r>
              <a:rPr lang="zh-CN" altLang="en-US" sz="2000" b="1" dirty="0"/>
              <a:t>、</a:t>
            </a:r>
            <a:r>
              <a:rPr lang="en-US" altLang="zh-CN" sz="2000" b="1" dirty="0" err="1"/>
              <a:t>TreeSet</a:t>
            </a:r>
            <a:endParaRPr lang="en-US" altLang="zh-CN" sz="2000" b="1" dirty="0"/>
          </a:p>
          <a:p>
            <a:r>
              <a:rPr lang="en-US" altLang="zh-CN" sz="2000" dirty="0"/>
              <a:t>public class </a:t>
            </a:r>
            <a:r>
              <a:rPr lang="en-US" altLang="zh-CN" sz="2000" b="1" dirty="0" err="1"/>
              <a:t>TreeSet</a:t>
            </a:r>
            <a:r>
              <a:rPr lang="en-US" altLang="zh-CN" sz="2000" b="1" dirty="0"/>
              <a:t>&lt;E&gt; </a:t>
            </a:r>
            <a:r>
              <a:rPr lang="en-US" altLang="zh-CN" sz="2000" dirty="0"/>
              <a:t>extends </a:t>
            </a:r>
            <a:r>
              <a:rPr lang="en-US" altLang="zh-CN" sz="2000" dirty="0" err="1"/>
              <a:t>AbstractSet</a:t>
            </a:r>
            <a:r>
              <a:rPr lang="en-US" altLang="zh-CN" sz="2000" dirty="0"/>
              <a:t>&lt;E&gt; implements </a:t>
            </a:r>
            <a:r>
              <a:rPr lang="en-US" altLang="zh-CN" sz="2000" dirty="0" err="1"/>
              <a:t>NavigableSet</a:t>
            </a:r>
            <a:r>
              <a:rPr lang="en-US" altLang="zh-CN" sz="2000" dirty="0"/>
              <a:t>&lt;E&gt;, </a:t>
            </a:r>
            <a:r>
              <a:rPr lang="en-US" altLang="zh-CN" sz="2000" dirty="0" err="1"/>
              <a:t>Cloneable</a:t>
            </a:r>
            <a:r>
              <a:rPr lang="en-US" altLang="zh-CN" sz="2000" dirty="0"/>
              <a:t>, </a:t>
            </a:r>
            <a:r>
              <a:rPr lang="en-US" altLang="zh-CN" sz="2000" dirty="0" err="1"/>
              <a:t>Serializable</a:t>
            </a:r>
            <a:endParaRPr lang="en-US" altLang="zh-CN" sz="2000" dirty="0"/>
          </a:p>
          <a:p>
            <a:r>
              <a:rPr lang="zh-CN" altLang="en-US" sz="2000" dirty="0"/>
              <a:t>基于 </a:t>
            </a:r>
            <a:r>
              <a:rPr lang="en-US" altLang="zh-CN" sz="2000" dirty="0" err="1"/>
              <a:t>TreeMap</a:t>
            </a:r>
            <a:r>
              <a:rPr lang="en-US" altLang="zh-CN" sz="2000" dirty="0"/>
              <a:t> </a:t>
            </a:r>
            <a:r>
              <a:rPr lang="zh-CN" altLang="en-US" sz="2000" dirty="0"/>
              <a:t>的 </a:t>
            </a:r>
            <a:r>
              <a:rPr lang="en-US" altLang="zh-CN" sz="2000" dirty="0" err="1"/>
              <a:t>NavigableSet</a:t>
            </a:r>
            <a:r>
              <a:rPr lang="en-US" altLang="zh-CN" sz="2000" dirty="0"/>
              <a:t> </a:t>
            </a:r>
            <a:r>
              <a:rPr lang="zh-CN" altLang="en-US" sz="2000" dirty="0"/>
              <a:t>实现。使用元素的自然顺序对元素进行排序，或者根据创建 </a:t>
            </a:r>
            <a:r>
              <a:rPr lang="en-US" altLang="zh-CN" sz="2000" dirty="0"/>
              <a:t>set </a:t>
            </a:r>
            <a:r>
              <a:rPr lang="zh-CN" altLang="en-US" sz="2000" dirty="0"/>
              <a:t>时提供的 </a:t>
            </a:r>
            <a:r>
              <a:rPr lang="en-US" altLang="zh-CN" sz="2000" dirty="0"/>
              <a:t>Comparator </a:t>
            </a:r>
            <a:r>
              <a:rPr lang="zh-CN" altLang="en-US" sz="2000" dirty="0"/>
              <a:t>进行排序，具体取决于使用的构造方法。</a:t>
            </a:r>
            <a:endParaRPr lang="en-US" altLang="zh-CN" sz="2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标题 1"/>
          <p:cNvSpPr>
            <a:spLocks noGrp="1"/>
          </p:cNvSpPr>
          <p:nvPr>
            <p:ph type="title"/>
          </p:nvPr>
        </p:nvSpPr>
        <p:spPr/>
        <p:txBody>
          <a:bodyPr>
            <a:normAutofit fontScale="90000"/>
          </a:bodyPr>
          <a:lstStyle/>
          <a:p>
            <a:r>
              <a:rPr lang="en-US" altLang="zh-CN" dirty="0"/>
              <a:t>3</a:t>
            </a:r>
            <a:r>
              <a:rPr lang="zh-CN" altLang="en-US" dirty="0"/>
              <a:t>、集合框架</a:t>
            </a:r>
            <a:r>
              <a:rPr lang="en-US" altLang="zh-CN" dirty="0"/>
              <a:t>Set</a:t>
            </a:r>
            <a:r>
              <a:rPr lang="zh-CN" altLang="en-US" dirty="0"/>
              <a:t>接口</a:t>
            </a:r>
            <a:endParaRPr lang="en-US" altLang="zh-CN" sz="4200" dirty="0"/>
          </a:p>
        </p:txBody>
      </p:sp>
      <p:sp>
        <p:nvSpPr>
          <p:cNvPr id="8195" name="内容占位符 4"/>
          <p:cNvSpPr>
            <a:spLocks noGrp="1"/>
          </p:cNvSpPr>
          <p:nvPr>
            <p:ph idx="1"/>
          </p:nvPr>
        </p:nvSpPr>
        <p:spPr/>
        <p:txBody>
          <a:bodyPr>
            <a:normAutofit/>
          </a:bodyPr>
          <a:lstStyle/>
          <a:p>
            <a:r>
              <a:rPr lang="en-US" altLang="zh-CN" sz="2000" b="1" dirty="0"/>
              <a:t>4</a:t>
            </a:r>
            <a:r>
              <a:rPr lang="zh-CN" altLang="en-US" sz="2000" b="1" dirty="0"/>
              <a:t>、</a:t>
            </a:r>
            <a:r>
              <a:rPr lang="en-US" altLang="zh-CN" sz="2000" b="1" dirty="0" err="1"/>
              <a:t>LinkedHashSet</a:t>
            </a:r>
            <a:endParaRPr lang="en-US" altLang="zh-CN" sz="2000" b="1" dirty="0"/>
          </a:p>
          <a:p>
            <a:r>
              <a:rPr lang="en-US" altLang="zh-CN" sz="2000" dirty="0"/>
              <a:t>public class </a:t>
            </a:r>
            <a:r>
              <a:rPr lang="en-US" altLang="zh-CN" sz="2000" b="1" dirty="0" err="1"/>
              <a:t>LinkedHashSet</a:t>
            </a:r>
            <a:r>
              <a:rPr lang="en-US" altLang="zh-CN" sz="2000" b="1" dirty="0"/>
              <a:t>&lt;E&gt; </a:t>
            </a:r>
            <a:r>
              <a:rPr lang="en-US" altLang="zh-CN" sz="2000" dirty="0"/>
              <a:t>extends </a:t>
            </a:r>
            <a:r>
              <a:rPr lang="en-US" altLang="zh-CN" sz="2000" dirty="0" err="1"/>
              <a:t>HashSet</a:t>
            </a:r>
            <a:r>
              <a:rPr lang="en-US" altLang="zh-CN" sz="2000" dirty="0"/>
              <a:t>&lt;E&gt; implements Set&lt;E&gt;, </a:t>
            </a:r>
            <a:r>
              <a:rPr lang="en-US" altLang="zh-CN" sz="2000" dirty="0" err="1"/>
              <a:t>Cloneable</a:t>
            </a:r>
            <a:r>
              <a:rPr lang="en-US" altLang="zh-CN" sz="2000" dirty="0"/>
              <a:t>, </a:t>
            </a:r>
            <a:r>
              <a:rPr lang="en-US" altLang="zh-CN" sz="2000" dirty="0" err="1"/>
              <a:t>Serializable</a:t>
            </a:r>
            <a:endParaRPr lang="en-US" altLang="zh-CN" sz="2000" dirty="0"/>
          </a:p>
          <a:p>
            <a:r>
              <a:rPr lang="zh-CN" altLang="en-US" sz="2000" dirty="0"/>
              <a:t>具有可预知迭代顺序的 </a:t>
            </a:r>
            <a:r>
              <a:rPr lang="en-US" altLang="zh-CN" sz="2000" dirty="0"/>
              <a:t>Set </a:t>
            </a:r>
            <a:r>
              <a:rPr lang="zh-CN" altLang="en-US" sz="2000" dirty="0"/>
              <a:t>接口的哈希表和链接列表实现。此实现与 </a:t>
            </a:r>
            <a:r>
              <a:rPr lang="en-US" altLang="zh-CN" sz="2000" dirty="0" err="1"/>
              <a:t>HashSet</a:t>
            </a:r>
            <a:r>
              <a:rPr lang="en-US" altLang="zh-CN" sz="2000" dirty="0"/>
              <a:t> </a:t>
            </a:r>
            <a:r>
              <a:rPr lang="zh-CN" altLang="en-US" sz="2000" dirty="0"/>
              <a:t>的不同之外在于，后者维护着一个运行于所有条目的双重链接列表。此链接列表定义了迭代顺序，即按照将元素插入到 </a:t>
            </a:r>
            <a:r>
              <a:rPr lang="en-US" altLang="zh-CN" sz="2000" dirty="0"/>
              <a:t>set </a:t>
            </a:r>
            <a:r>
              <a:rPr lang="zh-CN" altLang="en-US" sz="2000" dirty="0"/>
              <a:t>中的顺序（插入顺序）进行迭代。注意，插入顺序不 受在 </a:t>
            </a:r>
            <a:r>
              <a:rPr lang="en-US" altLang="zh-CN" sz="2000" dirty="0"/>
              <a:t>set </a:t>
            </a:r>
            <a:r>
              <a:rPr lang="zh-CN" altLang="en-US" sz="2000" dirty="0"/>
              <a:t>中重新插入的 元素的影响。（如果在 </a:t>
            </a:r>
            <a:r>
              <a:rPr lang="en-US" altLang="zh-CN" sz="2000" dirty="0" err="1"/>
              <a:t>s.contains</a:t>
            </a:r>
            <a:r>
              <a:rPr lang="en-US" altLang="zh-CN" sz="2000" dirty="0"/>
              <a:t>(e) </a:t>
            </a:r>
            <a:r>
              <a:rPr lang="zh-CN" altLang="en-US" sz="2000" dirty="0"/>
              <a:t>返回 </a:t>
            </a:r>
            <a:r>
              <a:rPr lang="en-US" altLang="zh-CN" sz="2000" dirty="0"/>
              <a:t>true </a:t>
            </a:r>
            <a:r>
              <a:rPr lang="zh-CN" altLang="en-US" sz="2000" dirty="0"/>
              <a:t>后立即调用 </a:t>
            </a:r>
            <a:r>
              <a:rPr lang="en-US" altLang="zh-CN" sz="2000" dirty="0" err="1"/>
              <a:t>s.add</a:t>
            </a:r>
            <a:r>
              <a:rPr lang="en-US" altLang="zh-CN" sz="2000" dirty="0"/>
              <a:t>(e)</a:t>
            </a:r>
            <a:r>
              <a:rPr lang="zh-CN" altLang="en-US" sz="2000" dirty="0"/>
              <a:t>，则元素 </a:t>
            </a:r>
            <a:r>
              <a:rPr lang="en-US" altLang="zh-CN" sz="2000" dirty="0"/>
              <a:t>e </a:t>
            </a:r>
            <a:r>
              <a:rPr lang="zh-CN" altLang="en-US" sz="2000" dirty="0"/>
              <a:t>会被重新插入到 </a:t>
            </a:r>
            <a:r>
              <a:rPr lang="en-US" altLang="zh-CN" sz="2000" dirty="0"/>
              <a:t>set s </a:t>
            </a:r>
            <a:r>
              <a:rPr lang="zh-CN" altLang="en-US" sz="2000" dirty="0"/>
              <a:t>中。）</a:t>
            </a:r>
            <a:endParaRPr lang="en-US" altLang="zh-CN"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Autofit/>
          </a:bodyPr>
          <a:lstStyle/>
          <a:p>
            <a:r>
              <a:rPr lang="en-US" altLang="zh-CN" sz="3600" dirty="0"/>
              <a:t>4</a:t>
            </a:r>
            <a:r>
              <a:rPr lang="zh-CN" altLang="en-US" sz="3600" dirty="0"/>
              <a:t>、</a:t>
            </a:r>
            <a:r>
              <a:rPr lang="zh-CN" altLang="it-IT" sz="3600" dirty="0"/>
              <a:t>集合框架</a:t>
            </a:r>
            <a:r>
              <a:rPr lang="it-IT" altLang="zh-CN" sz="3600" dirty="0"/>
              <a:t>Iterator</a:t>
            </a:r>
            <a:r>
              <a:rPr lang="zh-CN" altLang="it-IT" sz="3600" dirty="0"/>
              <a:t>接口</a:t>
            </a:r>
            <a:endParaRPr lang="en-US" altLang="zh-CN" sz="3600" dirty="0"/>
          </a:p>
        </p:txBody>
      </p:sp>
      <p:sp>
        <p:nvSpPr>
          <p:cNvPr id="5123" name="内容占位符 4"/>
          <p:cNvSpPr>
            <a:spLocks noGrp="1"/>
          </p:cNvSpPr>
          <p:nvPr>
            <p:ph idx="1"/>
          </p:nvPr>
        </p:nvSpPr>
        <p:spPr/>
        <p:txBody>
          <a:bodyPr>
            <a:normAutofit/>
          </a:bodyPr>
          <a:lstStyle/>
          <a:p>
            <a:r>
              <a:rPr lang="en-US" altLang="zh-CN" sz="2000" b="1" dirty="0"/>
              <a:t>1</a:t>
            </a:r>
            <a:r>
              <a:rPr lang="zh-CN" altLang="en-US" sz="2000" b="1" dirty="0"/>
              <a:t>、集合输出</a:t>
            </a:r>
            <a:endParaRPr lang="en-US" altLang="zh-CN" sz="2000" b="1" dirty="0"/>
          </a:p>
          <a:p>
            <a:r>
              <a:rPr lang="zh-CN" altLang="en-US" sz="2000" dirty="0"/>
              <a:t>前面我们已经学习了集合的基本操作，很多情况下，我们需要把集合的内容进行输出，也就是遍历集合。</a:t>
            </a:r>
            <a:endParaRPr lang="en-US" altLang="zh-CN" sz="2000" dirty="0"/>
          </a:p>
          <a:p>
            <a:r>
              <a:rPr lang="zh-CN" altLang="en-US" sz="2000" dirty="0"/>
              <a:t>遍历集合的方式有以下几种：</a:t>
            </a:r>
            <a:endParaRPr lang="en-US" altLang="zh-CN" sz="2000" dirty="0"/>
          </a:p>
          <a:p>
            <a:r>
              <a:rPr lang="en-US" altLang="zh-CN" sz="2000" b="1" dirty="0">
                <a:solidFill>
                  <a:srgbClr val="FF0000"/>
                </a:solidFill>
              </a:rPr>
              <a:t>1</a:t>
            </a:r>
            <a:r>
              <a:rPr lang="zh-CN" altLang="en-US" sz="2000" b="1" dirty="0">
                <a:solidFill>
                  <a:srgbClr val="FF0000"/>
                </a:solidFill>
              </a:rPr>
              <a:t>、</a:t>
            </a:r>
            <a:r>
              <a:rPr lang="en-US" sz="2000" b="1" dirty="0">
                <a:solidFill>
                  <a:srgbClr val="FF0000"/>
                </a:solidFill>
              </a:rPr>
              <a:t> </a:t>
            </a:r>
            <a:r>
              <a:rPr lang="en-US" altLang="zh-CN" sz="2000" b="1" dirty="0" err="1">
                <a:solidFill>
                  <a:srgbClr val="FF0000"/>
                </a:solidFill>
              </a:rPr>
              <a:t>Iterator</a:t>
            </a:r>
            <a:endParaRPr lang="en-US" altLang="zh-CN" sz="2000" b="1" dirty="0">
              <a:solidFill>
                <a:srgbClr val="FF0000"/>
              </a:solidFill>
            </a:endParaRPr>
          </a:p>
          <a:p>
            <a:r>
              <a:rPr lang="en-US" altLang="zh-CN" sz="2000" dirty="0"/>
              <a:t>2</a:t>
            </a:r>
            <a:r>
              <a:rPr lang="zh-CN" altLang="en-US" sz="2000" dirty="0"/>
              <a:t>、</a:t>
            </a:r>
            <a:r>
              <a:rPr lang="en-US" sz="2000" dirty="0"/>
              <a:t> </a:t>
            </a:r>
            <a:r>
              <a:rPr lang="en-US" altLang="zh-CN" sz="2000" dirty="0" err="1"/>
              <a:t>ListIterator</a:t>
            </a:r>
            <a:endParaRPr lang="en-US" altLang="zh-CN" sz="2000" dirty="0"/>
          </a:p>
          <a:p>
            <a:r>
              <a:rPr lang="en-US" altLang="zh-CN" sz="2000" dirty="0"/>
              <a:t>3</a:t>
            </a:r>
            <a:r>
              <a:rPr lang="zh-CN" altLang="en-US" sz="2000" dirty="0"/>
              <a:t>、</a:t>
            </a:r>
            <a:r>
              <a:rPr lang="en-US" sz="2000" dirty="0"/>
              <a:t> </a:t>
            </a:r>
            <a:r>
              <a:rPr lang="en-US" altLang="zh-CN" sz="2000" dirty="0"/>
              <a:t>Enumeration</a:t>
            </a:r>
          </a:p>
          <a:p>
            <a:r>
              <a:rPr lang="en-US" altLang="zh-CN" sz="2000" b="1" dirty="0">
                <a:solidFill>
                  <a:srgbClr val="FF0000"/>
                </a:solidFill>
              </a:rPr>
              <a:t>4</a:t>
            </a:r>
            <a:r>
              <a:rPr lang="zh-CN" altLang="en-US" sz="2000" b="1" dirty="0">
                <a:solidFill>
                  <a:srgbClr val="FF0000"/>
                </a:solidFill>
              </a:rPr>
              <a:t>、</a:t>
            </a:r>
            <a:r>
              <a:rPr lang="en-US" sz="2000" b="1" dirty="0">
                <a:solidFill>
                  <a:srgbClr val="FF0000"/>
                </a:solidFill>
              </a:rPr>
              <a:t> </a:t>
            </a:r>
            <a:r>
              <a:rPr lang="en-US" altLang="zh-CN" sz="2000" b="1" dirty="0" err="1">
                <a:solidFill>
                  <a:srgbClr val="FF0000"/>
                </a:solidFill>
              </a:rPr>
              <a:t>foreach</a:t>
            </a:r>
          </a:p>
          <a:p>
            <a:r>
              <a:rPr lang="zh-CN" altLang="en-US" sz="2000" dirty="0"/>
              <a:t>其中</a:t>
            </a:r>
            <a:r>
              <a:rPr lang="en-US" altLang="zh-CN" sz="2000" dirty="0" err="1"/>
              <a:t>Iterator</a:t>
            </a:r>
            <a:r>
              <a:rPr lang="zh-CN" altLang="en-US" sz="2000" dirty="0"/>
              <a:t>的使用率最高，在</a:t>
            </a:r>
            <a:r>
              <a:rPr lang="en-US" altLang="zh-CN" sz="2000" dirty="0"/>
              <a:t>JDK1.5</a:t>
            </a:r>
            <a:r>
              <a:rPr lang="zh-CN" altLang="en-US" sz="2000" dirty="0"/>
              <a:t>后新增的</a:t>
            </a:r>
            <a:r>
              <a:rPr lang="en-US" altLang="zh-CN" sz="2000" dirty="0"/>
              <a:t>foreach</a:t>
            </a:r>
            <a:r>
              <a:rPr lang="zh-CN" altLang="zh-CN" sz="2000" dirty="0"/>
              <a:t>也被大量使用</a:t>
            </a:r>
            <a:r>
              <a:rPr lang="zh-CN" altLang="en-US" sz="2000" dirty="0"/>
              <a:t>。</a:t>
            </a:r>
            <a:endParaRPr lang="en-US" altLang="zh-CN" sz="2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fontScale="90000"/>
          </a:bodyPr>
          <a:lstStyle/>
          <a:p>
            <a:r>
              <a:rPr lang="en-US" altLang="zh-CN" dirty="0"/>
              <a:t>4</a:t>
            </a:r>
            <a:r>
              <a:rPr lang="zh-CN" altLang="en-US" dirty="0"/>
              <a:t>、</a:t>
            </a:r>
            <a:r>
              <a:rPr lang="zh-CN" altLang="it-IT" dirty="0"/>
              <a:t>集合框架</a:t>
            </a:r>
            <a:r>
              <a:rPr lang="it-IT" altLang="zh-CN" dirty="0"/>
              <a:t>Iterator</a:t>
            </a:r>
            <a:r>
              <a:rPr lang="zh-CN" altLang="it-IT" dirty="0"/>
              <a:t>接口</a:t>
            </a:r>
            <a:endParaRPr lang="zh-CN" altLang="en-US" dirty="0"/>
          </a:p>
        </p:txBody>
      </p:sp>
      <p:sp>
        <p:nvSpPr>
          <p:cNvPr id="6147" name="内容占位符 4"/>
          <p:cNvSpPr>
            <a:spLocks noGrp="1"/>
          </p:cNvSpPr>
          <p:nvPr>
            <p:ph idx="1"/>
          </p:nvPr>
        </p:nvSpPr>
        <p:spPr/>
        <p:txBody>
          <a:bodyPr>
            <a:normAutofit/>
          </a:bodyPr>
          <a:lstStyle/>
          <a:p>
            <a:r>
              <a:rPr lang="en-US" altLang="zh-CN" sz="2000" b="1" dirty="0"/>
              <a:t>2</a:t>
            </a:r>
            <a:r>
              <a:rPr lang="zh-CN" altLang="en-US" sz="2000" b="1" dirty="0"/>
              <a:t>、</a:t>
            </a:r>
            <a:r>
              <a:rPr lang="en-US" altLang="zh-CN" sz="2000" b="1" dirty="0"/>
              <a:t>Iterator</a:t>
            </a:r>
          </a:p>
          <a:p>
            <a:r>
              <a:rPr lang="en-US" altLang="zh-CN" sz="2000" dirty="0"/>
              <a:t>public interface </a:t>
            </a:r>
            <a:r>
              <a:rPr lang="en-US" altLang="zh-CN" sz="2000" b="1" dirty="0"/>
              <a:t>Iterator&lt;E&gt;</a:t>
            </a:r>
          </a:p>
          <a:p>
            <a:r>
              <a:rPr lang="zh-CN" altLang="en-US" sz="2000" dirty="0"/>
              <a:t>对 </a:t>
            </a:r>
            <a:r>
              <a:rPr lang="en-US" altLang="zh-CN" sz="2000" dirty="0"/>
              <a:t>collection </a:t>
            </a:r>
            <a:r>
              <a:rPr lang="zh-CN" altLang="en-US" sz="2000" dirty="0"/>
              <a:t>进行迭代的迭代器。迭代器取代了 </a:t>
            </a:r>
            <a:r>
              <a:rPr lang="en-US" altLang="zh-CN" sz="2000" dirty="0"/>
              <a:t>Java Collections Framework </a:t>
            </a:r>
            <a:r>
              <a:rPr lang="zh-CN" altLang="en-US" sz="2000" dirty="0"/>
              <a:t>中的 </a:t>
            </a:r>
            <a:r>
              <a:rPr lang="en-US" altLang="zh-CN" sz="2000" dirty="0"/>
              <a:t>Enumeration</a:t>
            </a:r>
            <a:r>
              <a:rPr lang="en-US" sz="2000" dirty="0"/>
              <a:t>。</a:t>
            </a:r>
            <a:endParaRPr lang="en-US" altLang="zh-CN" sz="2000" dirty="0"/>
          </a:p>
        </p:txBody>
      </p:sp>
      <p:graphicFrame>
        <p:nvGraphicFramePr>
          <p:cNvPr id="4" name="表格 3"/>
          <p:cNvGraphicFramePr>
            <a:graphicFrameLocks noGrp="1"/>
          </p:cNvGraphicFramePr>
          <p:nvPr>
            <p:extLst>
              <p:ext uri="{D42A27DB-BD31-4B8C-83A1-F6EECF244321}">
                <p14:modId xmlns:p14="http://schemas.microsoft.com/office/powerpoint/2010/main" val="1645549463"/>
              </p:ext>
            </p:extLst>
          </p:nvPr>
        </p:nvGraphicFramePr>
        <p:xfrm>
          <a:off x="990179" y="2886070"/>
          <a:ext cx="7975570" cy="1531202"/>
        </p:xfrm>
        <a:graphic>
          <a:graphicData uri="http://schemas.openxmlformats.org/drawingml/2006/table">
            <a:tbl>
              <a:tblPr>
                <a:tableStyleId>{BC89EF96-8CEA-46FF-86C4-4CE0E7609802}</a:tableStyleId>
              </a:tblPr>
              <a:tblGrid>
                <a:gridCol w="1832341">
                  <a:extLst>
                    <a:ext uri="{9D8B030D-6E8A-4147-A177-3AD203B41FA5}">
                      <a16:colId xmlns:a16="http://schemas.microsoft.com/office/drawing/2014/main" val="20000"/>
                    </a:ext>
                  </a:extLst>
                </a:gridCol>
                <a:gridCol w="6143229">
                  <a:extLst>
                    <a:ext uri="{9D8B030D-6E8A-4147-A177-3AD203B41FA5}">
                      <a16:colId xmlns:a16="http://schemas.microsoft.com/office/drawing/2014/main" val="20001"/>
                    </a:ext>
                  </a:extLst>
                </a:gridCol>
              </a:tblGrid>
              <a:tr h="375050">
                <a:tc>
                  <a:txBody>
                    <a:bodyPr/>
                    <a:lstStyle/>
                    <a:p>
                      <a:pPr algn="l">
                        <a:spcAft>
                          <a:spcPts val="0"/>
                        </a:spcAft>
                      </a:pPr>
                      <a:r>
                        <a:rPr lang="zh-CN" altLang="en-US" sz="1700" kern="100" dirty="0">
                          <a:latin typeface="Times New Roman" panose="02020603050405020304"/>
                          <a:ea typeface="宋体" panose="02010600030101010101" pitchFamily="2" charset="-122"/>
                          <a:cs typeface="Times New Roman" panose="02020603050405020304"/>
                        </a:rPr>
                        <a:t>方法</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altLang="en-US" sz="1700" kern="100" dirty="0">
                          <a:latin typeface="Times New Roman" panose="02020603050405020304"/>
                          <a:ea typeface="宋体" panose="02010600030101010101" pitchFamily="2" charset="-122"/>
                          <a:cs typeface="Times New Roman" panose="02020603050405020304"/>
                        </a:rPr>
                        <a:t>释义</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4196115684"/>
                  </a:ext>
                </a:extLst>
              </a:tr>
              <a:tr h="375050">
                <a:tc>
                  <a:txBody>
                    <a:bodyPr/>
                    <a:lstStyle/>
                    <a:p>
                      <a:pPr algn="l">
                        <a:spcAft>
                          <a:spcPts val="0"/>
                        </a:spcAft>
                      </a:pPr>
                      <a:r>
                        <a:rPr lang="en-US" sz="1700" kern="100" dirty="0" err="1"/>
                        <a:t>boolean</a:t>
                      </a:r>
                      <a:r>
                        <a:rPr lang="en-US" sz="1700" kern="100" dirty="0"/>
                        <a:t> </a:t>
                      </a:r>
                      <a:r>
                        <a:rPr lang="en-US" sz="1700" kern="100" dirty="0" err="1"/>
                        <a:t>hasNext</a:t>
                      </a:r>
                      <a:r>
                        <a:rPr lang="en-US" sz="1700" kern="100" dirty="0"/>
                        <a:t>()</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altLang="en-US" sz="1700" dirty="0"/>
                        <a:t>如果仍有元素可以迭代，则返回 </a:t>
                      </a:r>
                      <a:r>
                        <a:rPr lang="en-US" sz="1700" dirty="0"/>
                        <a:t>true。</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0"/>
                  </a:ext>
                </a:extLst>
              </a:tr>
              <a:tr h="375050">
                <a:tc>
                  <a:txBody>
                    <a:bodyPr/>
                    <a:lstStyle/>
                    <a:p>
                      <a:pPr algn="l">
                        <a:spcAft>
                          <a:spcPts val="0"/>
                        </a:spcAft>
                      </a:pPr>
                      <a:r>
                        <a:rPr lang="en-US" sz="1700" kern="100"/>
                        <a:t>E next()</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altLang="en-US" sz="1700"/>
                        <a:t>返回迭代的下一个元素。</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1"/>
                  </a:ext>
                </a:extLst>
              </a:tr>
              <a:tr h="406052">
                <a:tc>
                  <a:txBody>
                    <a:bodyPr/>
                    <a:lstStyle/>
                    <a:p>
                      <a:pPr algn="l">
                        <a:spcAft>
                          <a:spcPts val="0"/>
                        </a:spcAft>
                      </a:pPr>
                      <a:r>
                        <a:rPr lang="en-US" sz="1700" kern="100" dirty="0"/>
                        <a:t>void remove()</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altLang="en-US" sz="1700" dirty="0"/>
                        <a:t>从迭代器指向的 </a:t>
                      </a:r>
                      <a:r>
                        <a:rPr lang="en-US" sz="1700" dirty="0"/>
                        <a:t>collection </a:t>
                      </a:r>
                      <a:r>
                        <a:rPr lang="zh-CN" altLang="en-US" sz="1700" dirty="0"/>
                        <a:t>中移除迭代器返回的最后一个元素。</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2"/>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fontScale="90000"/>
          </a:bodyPr>
          <a:lstStyle/>
          <a:p>
            <a:r>
              <a:rPr lang="en-US" altLang="zh-CN" dirty="0"/>
              <a:t>4</a:t>
            </a:r>
            <a:r>
              <a:rPr lang="zh-CN" altLang="en-US" dirty="0"/>
              <a:t>、</a:t>
            </a:r>
            <a:r>
              <a:rPr lang="zh-CN" altLang="it-IT" dirty="0"/>
              <a:t>集合框架</a:t>
            </a:r>
            <a:r>
              <a:rPr lang="it-IT" altLang="zh-CN" dirty="0"/>
              <a:t>Iterator</a:t>
            </a:r>
            <a:r>
              <a:rPr lang="zh-CN" altLang="it-IT" dirty="0"/>
              <a:t>接口</a:t>
            </a:r>
            <a:endParaRPr lang="zh-CN" altLang="en-US" dirty="0"/>
          </a:p>
        </p:txBody>
      </p:sp>
      <p:sp>
        <p:nvSpPr>
          <p:cNvPr id="7171" name="内容占位符 4"/>
          <p:cNvSpPr>
            <a:spLocks noGrp="1"/>
          </p:cNvSpPr>
          <p:nvPr>
            <p:ph idx="1"/>
          </p:nvPr>
        </p:nvSpPr>
        <p:spPr/>
        <p:txBody>
          <a:bodyPr>
            <a:normAutofit/>
          </a:bodyPr>
          <a:lstStyle/>
          <a:p>
            <a:r>
              <a:rPr lang="en-US" altLang="zh-CN" sz="2000" b="1" dirty="0"/>
              <a:t>3</a:t>
            </a:r>
            <a:r>
              <a:rPr lang="zh-CN" altLang="en-US" sz="2000" b="1" dirty="0"/>
              <a:t>、</a:t>
            </a:r>
            <a:r>
              <a:rPr lang="en-US" altLang="zh-CN" sz="2000" b="1" dirty="0" err="1"/>
              <a:t>ListIterator</a:t>
            </a:r>
            <a:endParaRPr lang="en-US" altLang="zh-CN" sz="2000" b="1" dirty="0"/>
          </a:p>
          <a:p>
            <a:r>
              <a:rPr lang="en-US" altLang="zh-CN" sz="2000" dirty="0"/>
              <a:t>public interface </a:t>
            </a:r>
            <a:r>
              <a:rPr lang="en-US" altLang="zh-CN" sz="2000" b="1" dirty="0" err="1"/>
              <a:t>ListIterator</a:t>
            </a:r>
            <a:r>
              <a:rPr lang="en-US" altLang="zh-CN" sz="2000" b="1" dirty="0"/>
              <a:t>&lt;E&gt;</a:t>
            </a:r>
          </a:p>
          <a:p>
            <a:r>
              <a:rPr lang="en-US" altLang="zh-CN" sz="2000" dirty="0"/>
              <a:t>extends Iterator&lt;E&gt;</a:t>
            </a:r>
          </a:p>
          <a:p>
            <a:r>
              <a:rPr lang="zh-CN" altLang="en-US" sz="2000" dirty="0"/>
              <a:t>系列表迭代器，允许程序员按任一方向遍历列表、迭代期间修改列表，并获得迭代器在列表中的当前位置。</a:t>
            </a:r>
            <a:endParaRPr lang="en-US" altLang="zh-CN" sz="2000" dirty="0"/>
          </a:p>
        </p:txBody>
      </p:sp>
      <p:graphicFrame>
        <p:nvGraphicFramePr>
          <p:cNvPr id="4" name="表格 3"/>
          <p:cNvGraphicFramePr>
            <a:graphicFrameLocks noGrp="1"/>
          </p:cNvGraphicFramePr>
          <p:nvPr>
            <p:extLst>
              <p:ext uri="{D42A27DB-BD31-4B8C-83A1-F6EECF244321}">
                <p14:modId xmlns:p14="http://schemas.microsoft.com/office/powerpoint/2010/main" val="1954019150"/>
              </p:ext>
            </p:extLst>
          </p:nvPr>
        </p:nvGraphicFramePr>
        <p:xfrm>
          <a:off x="688939" y="3314698"/>
          <a:ext cx="5048097" cy="1813560"/>
        </p:xfrm>
        <a:graphic>
          <a:graphicData uri="http://schemas.openxmlformats.org/drawingml/2006/table">
            <a:tbl>
              <a:tblPr>
                <a:tableStyleId>{BC89EF96-8CEA-46FF-86C4-4CE0E7609802}</a:tableStyleId>
              </a:tblPr>
              <a:tblGrid>
                <a:gridCol w="2167558">
                  <a:extLst>
                    <a:ext uri="{9D8B030D-6E8A-4147-A177-3AD203B41FA5}">
                      <a16:colId xmlns:a16="http://schemas.microsoft.com/office/drawing/2014/main" val="20000"/>
                    </a:ext>
                  </a:extLst>
                </a:gridCol>
                <a:gridCol w="2880539">
                  <a:extLst>
                    <a:ext uri="{9D8B030D-6E8A-4147-A177-3AD203B41FA5}">
                      <a16:colId xmlns:a16="http://schemas.microsoft.com/office/drawing/2014/main" val="20001"/>
                    </a:ext>
                  </a:extLst>
                </a:gridCol>
              </a:tblGrid>
              <a:tr h="256032">
                <a:tc>
                  <a:txBody>
                    <a:bodyPr/>
                    <a:lstStyle/>
                    <a:p>
                      <a:pPr algn="l">
                        <a:spcAft>
                          <a:spcPts val="0"/>
                        </a:spcAft>
                      </a:pPr>
                      <a:r>
                        <a:rPr lang="zh-CN" altLang="en-US" sz="1700" kern="100" dirty="0">
                          <a:latin typeface="Times New Roman" panose="02020603050405020304"/>
                          <a:ea typeface="宋体" panose="02010600030101010101" pitchFamily="2" charset="-122"/>
                          <a:cs typeface="Times New Roman" panose="02020603050405020304"/>
                        </a:rPr>
                        <a:t>方法</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altLang="en-US" sz="1700" kern="100" dirty="0">
                          <a:latin typeface="Times New Roman" panose="02020603050405020304"/>
                          <a:ea typeface="宋体" panose="02010600030101010101" pitchFamily="2" charset="-122"/>
                          <a:cs typeface="Times New Roman" panose="02020603050405020304"/>
                        </a:rPr>
                        <a:t>释义</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4188883259"/>
                  </a:ext>
                </a:extLst>
              </a:tr>
              <a:tr h="256032">
                <a:tc>
                  <a:txBody>
                    <a:bodyPr/>
                    <a:lstStyle/>
                    <a:p>
                      <a:pPr algn="l">
                        <a:spcAft>
                          <a:spcPts val="0"/>
                        </a:spcAft>
                      </a:pPr>
                      <a:r>
                        <a:rPr lang="en-US" sz="1700" kern="100" dirty="0"/>
                        <a:t>void add(E </a:t>
                      </a:r>
                      <a:r>
                        <a:rPr lang="en-US" sz="1700" kern="100" dirty="0" err="1"/>
                        <a:t>e</a:t>
                      </a:r>
                      <a:r>
                        <a:rPr lang="en-US" sz="1700" kern="100" dirty="0"/>
                        <a:t>)</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dirty="0"/>
                        <a:t>增加元素</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0"/>
                  </a:ext>
                </a:extLst>
              </a:tr>
              <a:tr h="256032">
                <a:tc>
                  <a:txBody>
                    <a:bodyPr/>
                    <a:lstStyle/>
                    <a:p>
                      <a:pPr algn="l">
                        <a:spcAft>
                          <a:spcPts val="0"/>
                        </a:spcAft>
                      </a:pPr>
                      <a:r>
                        <a:rPr lang="en-US" sz="1700" kern="100"/>
                        <a:t>boolean hasPrevious()</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a:t>判断是否有前一个元素</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1"/>
                  </a:ext>
                </a:extLst>
              </a:tr>
              <a:tr h="256032">
                <a:tc>
                  <a:txBody>
                    <a:bodyPr/>
                    <a:lstStyle/>
                    <a:p>
                      <a:pPr algn="l">
                        <a:spcAft>
                          <a:spcPts val="0"/>
                        </a:spcAft>
                      </a:pPr>
                      <a:r>
                        <a:rPr lang="en-US" sz="1700" kern="100"/>
                        <a:t>E previous()</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a:t>取出前一个元素</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2"/>
                  </a:ext>
                </a:extLst>
              </a:tr>
              <a:tr h="256032">
                <a:tc>
                  <a:txBody>
                    <a:bodyPr/>
                    <a:lstStyle/>
                    <a:p>
                      <a:pPr algn="l">
                        <a:spcAft>
                          <a:spcPts val="0"/>
                        </a:spcAft>
                      </a:pPr>
                      <a:r>
                        <a:rPr lang="en-US" sz="1700" kern="100"/>
                        <a:t>void set(E e)</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a:t>修改元素的内容</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3"/>
                  </a:ext>
                </a:extLst>
              </a:tr>
              <a:tr h="256032">
                <a:tc>
                  <a:txBody>
                    <a:bodyPr/>
                    <a:lstStyle/>
                    <a:p>
                      <a:pPr algn="l">
                        <a:spcAft>
                          <a:spcPts val="0"/>
                        </a:spcAft>
                      </a:pPr>
                      <a:r>
                        <a:rPr lang="en-US" sz="1700" kern="100"/>
                        <a:t>int previousIndex()</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a:t>前一个索引位置</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4"/>
                  </a:ext>
                </a:extLst>
              </a:tr>
              <a:tr h="256032">
                <a:tc>
                  <a:txBody>
                    <a:bodyPr/>
                    <a:lstStyle/>
                    <a:p>
                      <a:pPr algn="l">
                        <a:spcAft>
                          <a:spcPts val="0"/>
                        </a:spcAft>
                      </a:pPr>
                      <a:r>
                        <a:rPr lang="en-US" sz="1700" kern="100"/>
                        <a:t>int nextIndex()</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dirty="0"/>
                        <a:t>下一个索引位置</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fontScale="90000"/>
          </a:bodyPr>
          <a:lstStyle/>
          <a:p>
            <a:r>
              <a:rPr lang="en-US" altLang="zh-CN" dirty="0"/>
              <a:t>4</a:t>
            </a:r>
            <a:r>
              <a:rPr lang="zh-CN" altLang="en-US" dirty="0"/>
              <a:t>、</a:t>
            </a:r>
            <a:r>
              <a:rPr lang="zh-CN" altLang="it-IT" dirty="0"/>
              <a:t>集合框架</a:t>
            </a:r>
            <a:r>
              <a:rPr lang="it-IT" altLang="zh-CN" dirty="0"/>
              <a:t>Iterator</a:t>
            </a:r>
            <a:r>
              <a:rPr lang="zh-CN" altLang="it-IT" dirty="0"/>
              <a:t>接口</a:t>
            </a:r>
            <a:endParaRPr lang="zh-CN" altLang="en-US" dirty="0"/>
          </a:p>
        </p:txBody>
      </p:sp>
      <p:sp>
        <p:nvSpPr>
          <p:cNvPr id="8195" name="内容占位符 4"/>
          <p:cNvSpPr>
            <a:spLocks noGrp="1"/>
          </p:cNvSpPr>
          <p:nvPr>
            <p:ph idx="1"/>
          </p:nvPr>
        </p:nvSpPr>
        <p:spPr/>
        <p:txBody>
          <a:bodyPr>
            <a:normAutofit/>
          </a:bodyPr>
          <a:lstStyle/>
          <a:p>
            <a:r>
              <a:rPr lang="en-US" altLang="zh-CN" sz="2000" b="1" dirty="0"/>
              <a:t>4</a:t>
            </a:r>
            <a:r>
              <a:rPr lang="zh-CN" altLang="en-US" sz="2000" b="1" dirty="0"/>
              <a:t>、</a:t>
            </a:r>
            <a:r>
              <a:rPr lang="en-US" altLang="zh-CN" sz="2000" b="1" dirty="0"/>
              <a:t>Enumeration</a:t>
            </a:r>
          </a:p>
          <a:p>
            <a:r>
              <a:rPr lang="en-US" altLang="zh-CN" sz="2000" dirty="0"/>
              <a:t>public interface </a:t>
            </a:r>
            <a:r>
              <a:rPr lang="en-US" altLang="zh-CN" sz="2000" b="1" dirty="0"/>
              <a:t>Enumeration&lt;E&gt;</a:t>
            </a:r>
          </a:p>
          <a:p>
            <a:r>
              <a:rPr lang="zh-CN" altLang="en-US" sz="2000" dirty="0"/>
              <a:t>实现 </a:t>
            </a:r>
            <a:r>
              <a:rPr lang="en-US" altLang="zh-CN" sz="2000" dirty="0"/>
              <a:t>Enumeration </a:t>
            </a:r>
            <a:r>
              <a:rPr lang="zh-CN" altLang="en-US" sz="2000" dirty="0"/>
              <a:t>接口的对象，它生成一系列元素，一次生成一个。连续调用 </a:t>
            </a:r>
            <a:r>
              <a:rPr lang="en-US" altLang="zh-CN" sz="2000" dirty="0" err="1"/>
              <a:t>nextElement</a:t>
            </a:r>
            <a:r>
              <a:rPr lang="en-US" altLang="zh-CN" sz="2000" dirty="0"/>
              <a:t> </a:t>
            </a:r>
            <a:r>
              <a:rPr lang="zh-CN" altLang="en-US" sz="2000" dirty="0"/>
              <a:t>方法将返回一系列的连续元素。</a:t>
            </a:r>
            <a:endParaRPr lang="en-US" altLang="zh-CN" sz="2000" dirty="0"/>
          </a:p>
          <a:p>
            <a:r>
              <a:rPr lang="zh-CN" altLang="en-US" sz="2000" b="1" dirty="0"/>
              <a:t>注：</a:t>
            </a:r>
            <a:r>
              <a:rPr lang="zh-CN" altLang="en-US" sz="2000" dirty="0"/>
              <a:t>此接口的功能与 </a:t>
            </a:r>
            <a:r>
              <a:rPr lang="en-US" altLang="zh-CN" sz="2000" dirty="0" err="1"/>
              <a:t>Iterator</a:t>
            </a:r>
            <a:r>
              <a:rPr lang="en-US" altLang="zh-CN" sz="2000" dirty="0"/>
              <a:t> </a:t>
            </a:r>
            <a:r>
              <a:rPr lang="zh-CN" altLang="en-US" sz="2000" dirty="0"/>
              <a:t>接口的功能是重复的。此外，</a:t>
            </a:r>
            <a:r>
              <a:rPr lang="en-US" altLang="zh-CN" sz="2000" dirty="0"/>
              <a:t>Iterator </a:t>
            </a:r>
            <a:r>
              <a:rPr lang="zh-CN" altLang="en-US" sz="2000" dirty="0"/>
              <a:t>接口添加了一个可选的移除操作，并使用较短的方法名。新的实现应该优先考虑使用 </a:t>
            </a:r>
            <a:r>
              <a:rPr lang="en-US" altLang="zh-CN" sz="2000" dirty="0" err="1"/>
              <a:t>Iterator</a:t>
            </a:r>
            <a:r>
              <a:rPr lang="en-US" altLang="zh-CN" sz="2000" dirty="0"/>
              <a:t> </a:t>
            </a:r>
            <a:r>
              <a:rPr lang="zh-CN" altLang="en-US" sz="2000" dirty="0"/>
              <a:t>接口而不是 </a:t>
            </a:r>
            <a:r>
              <a:rPr lang="en-US" altLang="zh-CN" sz="2000" dirty="0"/>
              <a:t>Enumeration </a:t>
            </a:r>
            <a:r>
              <a:rPr lang="zh-CN" altLang="en-US" sz="2000" dirty="0"/>
              <a:t>接口。</a:t>
            </a:r>
            <a:endParaRPr lang="en-US" altLang="zh-CN" sz="2000" dirty="0"/>
          </a:p>
        </p:txBody>
      </p:sp>
      <p:graphicFrame>
        <p:nvGraphicFramePr>
          <p:cNvPr id="4" name="表格 3"/>
          <p:cNvGraphicFramePr>
            <a:graphicFrameLocks noGrp="1"/>
          </p:cNvGraphicFramePr>
          <p:nvPr>
            <p:extLst>
              <p:ext uri="{D42A27DB-BD31-4B8C-83A1-F6EECF244321}">
                <p14:modId xmlns:p14="http://schemas.microsoft.com/office/powerpoint/2010/main" val="2852549857"/>
              </p:ext>
            </p:extLst>
          </p:nvPr>
        </p:nvGraphicFramePr>
        <p:xfrm>
          <a:off x="831815" y="4171954"/>
          <a:ext cx="5095337" cy="1237663"/>
        </p:xfrm>
        <a:graphic>
          <a:graphicData uri="http://schemas.openxmlformats.org/drawingml/2006/table">
            <a:tbl>
              <a:tblPr>
                <a:tableStyleId>{BC89EF96-8CEA-46FF-86C4-4CE0E7609802}</a:tableStyleId>
              </a:tblPr>
              <a:tblGrid>
                <a:gridCol w="2709530">
                  <a:extLst>
                    <a:ext uri="{9D8B030D-6E8A-4147-A177-3AD203B41FA5}">
                      <a16:colId xmlns:a16="http://schemas.microsoft.com/office/drawing/2014/main" val="20000"/>
                    </a:ext>
                  </a:extLst>
                </a:gridCol>
                <a:gridCol w="2385807">
                  <a:extLst>
                    <a:ext uri="{9D8B030D-6E8A-4147-A177-3AD203B41FA5}">
                      <a16:colId xmlns:a16="http://schemas.microsoft.com/office/drawing/2014/main" val="20001"/>
                    </a:ext>
                  </a:extLst>
                </a:gridCol>
              </a:tblGrid>
              <a:tr h="450059">
                <a:tc>
                  <a:txBody>
                    <a:bodyPr/>
                    <a:lstStyle/>
                    <a:p>
                      <a:pPr algn="l">
                        <a:spcAft>
                          <a:spcPts val="0"/>
                        </a:spcAft>
                      </a:pPr>
                      <a:r>
                        <a:rPr lang="zh-CN" altLang="en-US" sz="1700" kern="100" dirty="0">
                          <a:latin typeface="Times New Roman" panose="02020603050405020304"/>
                          <a:ea typeface="宋体" panose="02010600030101010101" pitchFamily="2" charset="-122"/>
                          <a:cs typeface="Times New Roman" panose="02020603050405020304"/>
                        </a:rPr>
                        <a:t>方法</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altLang="en-US" sz="1700" kern="100" dirty="0">
                          <a:latin typeface="Times New Roman" panose="02020603050405020304"/>
                          <a:ea typeface="宋体" panose="02010600030101010101" pitchFamily="2" charset="-122"/>
                          <a:cs typeface="Times New Roman" panose="02020603050405020304"/>
                        </a:rPr>
                        <a:t>释义</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948793005"/>
                  </a:ext>
                </a:extLst>
              </a:tr>
              <a:tr h="450059">
                <a:tc>
                  <a:txBody>
                    <a:bodyPr/>
                    <a:lstStyle/>
                    <a:p>
                      <a:pPr algn="l">
                        <a:spcAft>
                          <a:spcPts val="0"/>
                        </a:spcAft>
                      </a:pPr>
                      <a:r>
                        <a:rPr lang="en-US" sz="1700" kern="100" dirty="0" err="1"/>
                        <a:t>boolean</a:t>
                      </a:r>
                      <a:r>
                        <a:rPr lang="en-US" sz="1700" kern="100" dirty="0"/>
                        <a:t> </a:t>
                      </a:r>
                      <a:r>
                        <a:rPr lang="en-US" sz="1700" kern="100" dirty="0" err="1"/>
                        <a:t>hasMoreElements</a:t>
                      </a:r>
                      <a:r>
                        <a:rPr lang="en-US" sz="1700" kern="100" dirty="0"/>
                        <a:t>()</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dirty="0"/>
                        <a:t>判断是否有下一个元素</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0"/>
                  </a:ext>
                </a:extLst>
              </a:tr>
              <a:tr h="337545">
                <a:tc>
                  <a:txBody>
                    <a:bodyPr/>
                    <a:lstStyle/>
                    <a:p>
                      <a:pPr algn="l">
                        <a:spcAft>
                          <a:spcPts val="0"/>
                        </a:spcAft>
                      </a:pPr>
                      <a:r>
                        <a:rPr lang="en-US" sz="1700" kern="100"/>
                        <a:t>E nextElement()</a:t>
                      </a:r>
                      <a:endParaRPr lang="zh-CN" sz="1700" kern="100">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dirty="0"/>
                        <a:t>取出当前元素</a:t>
                      </a:r>
                      <a:endParaRPr lang="zh-CN" sz="1700" kern="100" dirty="0">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1"/>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4</a:t>
            </a:r>
            <a:r>
              <a:rPr lang="zh-CN" altLang="en-US" dirty="0"/>
              <a:t>、</a:t>
            </a:r>
            <a:r>
              <a:rPr lang="zh-CN" altLang="it-IT" dirty="0"/>
              <a:t>集合框架</a:t>
            </a:r>
            <a:r>
              <a:rPr lang="it-IT" altLang="zh-CN" dirty="0"/>
              <a:t>Iterator</a:t>
            </a:r>
            <a:r>
              <a:rPr lang="zh-CN" altLang="it-IT" dirty="0"/>
              <a:t>接口</a:t>
            </a:r>
            <a:endParaRPr lang="zh-CN" altLang="en-US" dirty="0"/>
          </a:p>
        </p:txBody>
      </p:sp>
      <p:sp>
        <p:nvSpPr>
          <p:cNvPr id="9219" name="内容占位符 4"/>
          <p:cNvSpPr>
            <a:spLocks noGrp="1"/>
          </p:cNvSpPr>
          <p:nvPr>
            <p:ph idx="1"/>
          </p:nvPr>
        </p:nvSpPr>
        <p:spPr/>
        <p:txBody>
          <a:bodyPr>
            <a:normAutofit fontScale="80000"/>
          </a:bodyPr>
          <a:lstStyle/>
          <a:p>
            <a:r>
              <a:rPr lang="en-US" altLang="zh-CN" sz="2000" b="1" dirty="0"/>
              <a:t>5</a:t>
            </a:r>
            <a:r>
              <a:rPr lang="zh-CN" altLang="en-US" sz="2000" b="1" dirty="0"/>
              <a:t>、</a:t>
            </a:r>
            <a:r>
              <a:rPr lang="en-US" altLang="zh-CN" sz="2000" b="1" dirty="0" err="1"/>
              <a:t>foreach</a:t>
            </a:r>
            <a:endParaRPr lang="en-US" altLang="zh-CN" sz="2000" b="1" dirty="0"/>
          </a:p>
          <a:p>
            <a:r>
              <a:rPr lang="zh-CN" altLang="en-US" sz="2000" dirty="0"/>
              <a:t>在前面的知识讲解中，我们使用</a:t>
            </a:r>
            <a:r>
              <a:rPr lang="en-US" altLang="zh-CN" sz="2000" dirty="0" err="1"/>
              <a:t>foreach</a:t>
            </a:r>
            <a:r>
              <a:rPr lang="zh-CN" altLang="en-US" sz="2000" dirty="0"/>
              <a:t>来输出数组的内容，那么也可以输出集合中的内容。在使用</a:t>
            </a:r>
            <a:r>
              <a:rPr lang="en-US" altLang="zh-CN" sz="2000" dirty="0" err="1"/>
              <a:t>foreach</a:t>
            </a:r>
            <a:r>
              <a:rPr lang="zh-CN" altLang="en-US" sz="2000" dirty="0"/>
              <a:t>输出的时候一定要注意的是，创建集合时要指定操作泛型的类型。</a:t>
            </a:r>
          </a:p>
          <a:p>
            <a:endParaRPr lang="en-US" altLang="zh-CN" sz="2000" dirty="0"/>
          </a:p>
          <a:p>
            <a:r>
              <a:rPr lang="en-US" altLang="zh-CN" sz="2000" dirty="0"/>
              <a:t>List&lt;Integer&gt; numbers = new ArrayList&lt;&gt;();</a:t>
            </a:r>
          </a:p>
          <a:p>
            <a:r>
              <a:rPr lang="en-US" altLang="zh-CN" sz="2000" b="1" dirty="0"/>
              <a:t>JDK1.8</a:t>
            </a:r>
            <a:r>
              <a:rPr lang="zh-CN" altLang="en-US" sz="2000" b="1" dirty="0"/>
              <a:t>新特性：</a:t>
            </a:r>
          </a:p>
          <a:p>
            <a:r>
              <a:rPr lang="zh-CN" altLang="en-US" sz="2000" dirty="0"/>
              <a:t>//no.1</a:t>
            </a:r>
          </a:p>
          <a:p>
            <a:r>
              <a:rPr lang="zh-CN" altLang="en-US" sz="2000" dirty="0"/>
              <a:t>numbers.forEach((Integer integer) -&gt; {System.out.println(integer);});</a:t>
            </a:r>
          </a:p>
          <a:p>
            <a:r>
              <a:rPr lang="zh-CN" altLang="en-US" sz="2000" dirty="0"/>
              <a:t>//no.2</a:t>
            </a:r>
          </a:p>
          <a:p>
            <a:r>
              <a:rPr lang="zh-CN" altLang="en-US" sz="2000" dirty="0"/>
              <a:t>numbers.forEach(integer -&gt; {System.out.println(integer);});</a:t>
            </a:r>
          </a:p>
          <a:p>
            <a:r>
              <a:rPr lang="zh-CN" altLang="en-US" sz="2000" dirty="0"/>
              <a:t>//no.3</a:t>
            </a:r>
          </a:p>
          <a:p>
            <a:r>
              <a:rPr lang="zh-CN" altLang="en-US" sz="2000" dirty="0"/>
              <a:t>numbers.forEach(integer -&gt; System.out.println(integer));</a:t>
            </a:r>
          </a:p>
          <a:p>
            <a:r>
              <a:rPr lang="zh-CN" altLang="en-US" sz="2000" dirty="0"/>
              <a:t>//no.4</a:t>
            </a:r>
          </a:p>
          <a:p>
            <a:r>
              <a:rPr lang="zh-CN" altLang="en-US" sz="2000" dirty="0"/>
              <a:t>numbers.forEach(System.out::println);</a:t>
            </a:r>
          </a:p>
          <a:p>
            <a:r>
              <a:rPr lang="zh-CN" altLang="en-US" sz="2000" dirty="0"/>
              <a:t>//no.5</a:t>
            </a:r>
          </a:p>
          <a:p>
            <a:r>
              <a:rPr lang="zh-CN" altLang="en-US" sz="2000" dirty="0"/>
              <a:t>numbers.forEach(new MyConsumer());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课程大纲</a:t>
            </a:r>
          </a:p>
        </p:txBody>
      </p:sp>
      <p:sp>
        <p:nvSpPr>
          <p:cNvPr id="3" name="内容占位符 2"/>
          <p:cNvSpPr>
            <a:spLocks noGrp="1"/>
          </p:cNvSpPr>
          <p:nvPr>
            <p:ph idx="1"/>
          </p:nvPr>
        </p:nvSpPr>
        <p:spPr/>
        <p:txBody>
          <a:bodyPr>
            <a:normAutofit lnSpcReduction="10000"/>
          </a:bodyPr>
          <a:lstStyle/>
          <a:p>
            <a:pPr>
              <a:buNone/>
            </a:pPr>
            <a:r>
              <a:rPr lang="en-US" altLang="zh-CN" sz="2400" dirty="0"/>
              <a:t>1</a:t>
            </a:r>
            <a:r>
              <a:rPr lang="zh-CN" altLang="en-US" sz="2400" dirty="0"/>
              <a:t>、集合框架概述</a:t>
            </a:r>
            <a:endParaRPr lang="en-US" altLang="zh-CN" sz="2400" dirty="0"/>
          </a:p>
          <a:p>
            <a:pPr>
              <a:buNone/>
            </a:pPr>
            <a:r>
              <a:rPr lang="en-US" altLang="zh-CN" sz="2400" dirty="0"/>
              <a:t>2</a:t>
            </a:r>
            <a:r>
              <a:rPr lang="zh-CN" altLang="en-US" sz="2400" dirty="0"/>
              <a:t>、集合框架</a:t>
            </a:r>
            <a:r>
              <a:rPr lang="en-US" altLang="zh-CN" sz="2400" dirty="0"/>
              <a:t>List</a:t>
            </a:r>
            <a:r>
              <a:rPr lang="zh-CN" altLang="en-US" sz="2400" dirty="0"/>
              <a:t>接口</a:t>
            </a:r>
            <a:endParaRPr lang="en-US" altLang="zh-CN" sz="2400" dirty="0"/>
          </a:p>
          <a:p>
            <a:pPr>
              <a:buNone/>
            </a:pPr>
            <a:r>
              <a:rPr lang="en-US" altLang="zh-CN" sz="2400" dirty="0"/>
              <a:t>3</a:t>
            </a:r>
            <a:r>
              <a:rPr lang="zh-CN" altLang="en-US" sz="2400" dirty="0"/>
              <a:t>、集合框架</a:t>
            </a:r>
            <a:r>
              <a:rPr lang="en-US" altLang="zh-CN" sz="2400" dirty="0"/>
              <a:t>Set</a:t>
            </a:r>
            <a:r>
              <a:rPr lang="zh-CN" altLang="en-US" sz="2400" dirty="0"/>
              <a:t>接口</a:t>
            </a:r>
            <a:endParaRPr lang="en-US" altLang="zh-CN" sz="2400" dirty="0"/>
          </a:p>
          <a:p>
            <a:pPr>
              <a:buNone/>
            </a:pPr>
            <a:r>
              <a:rPr lang="en-US" altLang="zh-CN" sz="2400" dirty="0"/>
              <a:t>4</a:t>
            </a:r>
            <a:r>
              <a:rPr lang="zh-CN" altLang="en-US" sz="2400" dirty="0"/>
              <a:t>、</a:t>
            </a:r>
            <a:r>
              <a:rPr lang="zh-CN" altLang="it-IT" sz="2400" dirty="0"/>
              <a:t>集合框架</a:t>
            </a:r>
            <a:r>
              <a:rPr lang="it-IT" altLang="zh-CN" sz="2400" dirty="0"/>
              <a:t>Iterator</a:t>
            </a:r>
            <a:r>
              <a:rPr lang="zh-CN" altLang="it-IT" sz="2400" dirty="0"/>
              <a:t>接口</a:t>
            </a:r>
          </a:p>
          <a:p>
            <a:pPr>
              <a:buNone/>
            </a:pPr>
            <a:r>
              <a:rPr lang="en-US" altLang="zh-CN" sz="2400" dirty="0"/>
              <a:t>5</a:t>
            </a:r>
            <a:r>
              <a:rPr lang="zh-CN" altLang="zh-CN" sz="2400" dirty="0"/>
              <a:t>、</a:t>
            </a:r>
            <a:r>
              <a:rPr lang="en-US" altLang="zh-CN" sz="2400" dirty="0"/>
              <a:t>JDK1.8</a:t>
            </a:r>
            <a:r>
              <a:rPr lang="zh-CN" altLang="en-US" sz="2400" dirty="0"/>
              <a:t>新特性之</a:t>
            </a:r>
            <a:r>
              <a:rPr lang="en-US" altLang="zh-CN" sz="2400" dirty="0"/>
              <a:t>Stream</a:t>
            </a:r>
          </a:p>
          <a:p>
            <a:pPr>
              <a:buNone/>
            </a:pPr>
            <a:r>
              <a:rPr lang="en-US" altLang="zh-CN" sz="2400" dirty="0"/>
              <a:t>6</a:t>
            </a:r>
            <a:r>
              <a:rPr lang="zh-CN" altLang="en-US" sz="2400" dirty="0"/>
              <a:t>、集合框架</a:t>
            </a:r>
            <a:r>
              <a:rPr lang="en-US" altLang="zh-CN" sz="2400" dirty="0"/>
              <a:t>Map</a:t>
            </a:r>
            <a:r>
              <a:rPr lang="zh-CN" altLang="en-US" sz="2400" dirty="0"/>
              <a:t>接口</a:t>
            </a:r>
            <a:endParaRPr lang="en-US" altLang="zh-CN" sz="2400" dirty="0"/>
          </a:p>
          <a:p>
            <a:pPr>
              <a:buNone/>
            </a:pPr>
            <a:r>
              <a:rPr lang="en-US" altLang="zh-CN" sz="2400" dirty="0"/>
              <a:t>7</a:t>
            </a:r>
            <a:r>
              <a:rPr lang="zh-CN" altLang="en-US" sz="2400" dirty="0"/>
              <a:t>、</a:t>
            </a:r>
            <a:r>
              <a:rPr lang="en-US" altLang="zh-CN" sz="2400" dirty="0"/>
              <a:t>Collections</a:t>
            </a:r>
            <a:r>
              <a:rPr lang="zh-CN" altLang="zh-CN" sz="2400" dirty="0"/>
              <a:t>工具类</a:t>
            </a:r>
          </a:p>
          <a:p>
            <a:r>
              <a:rPr lang="en-US" altLang="fr-FR" sz="2400" dirty="0"/>
              <a:t>8</a:t>
            </a:r>
            <a:r>
              <a:rPr lang="zh-CN" altLang="fr-FR" sz="2400" dirty="0"/>
              <a:t>、</a:t>
            </a:r>
            <a:r>
              <a:rPr lang="fr-FR" altLang="zh-CN" sz="2400" dirty="0"/>
              <a:t>Queue</a:t>
            </a:r>
            <a:r>
              <a:rPr lang="zh-CN" altLang="fr-FR" sz="2400" dirty="0"/>
              <a:t>、</a:t>
            </a:r>
            <a:r>
              <a:rPr lang="fr-FR" altLang="zh-CN" sz="2400" dirty="0"/>
              <a:t>Deque</a:t>
            </a:r>
            <a:r>
              <a:rPr lang="zh-CN" altLang="fr-FR" sz="2400" dirty="0"/>
              <a:t>接口</a:t>
            </a:r>
            <a:endParaRPr lang="en-US" altLang="zh-CN" sz="2400" dirty="0"/>
          </a:p>
          <a:p>
            <a:pPr>
              <a:buNone/>
            </a:pPr>
            <a:r>
              <a:rPr lang="en-US" altLang="zh-CN" sz="2400" dirty="0"/>
              <a:t>9</a:t>
            </a:r>
            <a:r>
              <a:rPr lang="zh-CN" altLang="en-US" sz="2400" dirty="0"/>
              <a:t>、对象一对多与多对多关系</a:t>
            </a:r>
            <a:endParaRPr lang="en-US" altLang="zh-CN" sz="2400" dirty="0"/>
          </a:p>
          <a:p>
            <a:r>
              <a:rPr lang="en-US" altLang="zh-CN" sz="2400" dirty="0"/>
              <a:t>10</a:t>
            </a:r>
            <a:r>
              <a:rPr lang="zh-CN" altLang="en-US" sz="2400" dirty="0"/>
              <a:t>、迭代器设计模式</a:t>
            </a:r>
          </a:p>
          <a:p>
            <a:r>
              <a:rPr lang="en-US" altLang="zh-CN" sz="2400" dirty="0"/>
              <a:t>11</a:t>
            </a:r>
            <a:r>
              <a:rPr lang="zh-CN" altLang="en-US" sz="2400" dirty="0"/>
              <a:t>、</a:t>
            </a:r>
            <a:r>
              <a:rPr lang="en-US" altLang="zh-CN" sz="2400" dirty="0"/>
              <a:t>guava</a:t>
            </a:r>
            <a:r>
              <a:rPr lang="zh-CN" altLang="en-US" sz="2400" dirty="0"/>
              <a:t>对集合的支持</a:t>
            </a:r>
            <a:r>
              <a:rPr lang="en-US" altLang="zh-CN" sz="2400" dirty="0"/>
              <a:t>	</a:t>
            </a:r>
          </a:p>
          <a:p>
            <a:endParaRPr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sym typeface="+mn-ea"/>
              </a:rPr>
              <a:t>5</a:t>
            </a:r>
            <a:r>
              <a:rPr lang="zh-CN" altLang="zh-CN" dirty="0">
                <a:sym typeface="+mn-ea"/>
              </a:rPr>
              <a:t>、</a:t>
            </a:r>
            <a:r>
              <a:rPr lang="en-US" altLang="zh-CN" dirty="0">
                <a:sym typeface="+mn-ea"/>
              </a:rPr>
              <a:t>JDK1.8</a:t>
            </a:r>
            <a:r>
              <a:rPr lang="zh-CN" altLang="en-US" dirty="0">
                <a:sym typeface="+mn-ea"/>
              </a:rPr>
              <a:t>新特性</a:t>
            </a:r>
            <a:endParaRPr lang="zh-CN" altLang="en-US" dirty="0"/>
          </a:p>
        </p:txBody>
      </p:sp>
      <p:sp>
        <p:nvSpPr>
          <p:cNvPr id="9219" name="内容占位符 4"/>
          <p:cNvSpPr>
            <a:spLocks noGrp="1"/>
          </p:cNvSpPr>
          <p:nvPr>
            <p:ph idx="1"/>
          </p:nvPr>
        </p:nvSpPr>
        <p:spPr/>
        <p:txBody>
          <a:bodyPr>
            <a:normAutofit/>
          </a:bodyPr>
          <a:lstStyle/>
          <a:p>
            <a:r>
              <a:rPr lang="en-US" altLang="zh-CN" sz="2000" dirty="0">
                <a:solidFill>
                  <a:schemeClr val="bg1">
                    <a:lumMod val="50000"/>
                  </a:schemeClr>
                </a:solidFill>
              </a:rPr>
              <a:t>Consumer&lt;T&gt;</a:t>
            </a:r>
            <a:r>
              <a:rPr lang="zh-CN" altLang="zh-CN" sz="2000" dirty="0">
                <a:solidFill>
                  <a:schemeClr val="bg1">
                    <a:lumMod val="50000"/>
                  </a:schemeClr>
                </a:solidFill>
              </a:rPr>
              <a:t>接口</a:t>
            </a:r>
            <a:r>
              <a:rPr lang="en-US" altLang="zh-CN" sz="2000" dirty="0">
                <a:solidFill>
                  <a:schemeClr val="bg1">
                    <a:lumMod val="50000"/>
                  </a:schemeClr>
                </a:solidFill>
              </a:rPr>
              <a:t>	</a:t>
            </a:r>
            <a:r>
              <a:rPr lang="zh-CN" altLang="en-US" sz="2000" dirty="0">
                <a:solidFill>
                  <a:schemeClr val="bg1">
                    <a:lumMod val="50000"/>
                  </a:schemeClr>
                </a:solidFill>
              </a:rPr>
              <a:t>消费者接口</a:t>
            </a:r>
          </a:p>
          <a:p>
            <a:r>
              <a:rPr lang="en-US" altLang="zh-CN" sz="2000" dirty="0"/>
              <a:t>Function&lt;T,R&gt; </a:t>
            </a:r>
            <a:r>
              <a:rPr lang="zh-CN" altLang="zh-CN" sz="2000" dirty="0"/>
              <a:t>接口</a:t>
            </a:r>
            <a:r>
              <a:rPr lang="en-US" altLang="zh-CN" sz="2000" dirty="0"/>
              <a:t>	</a:t>
            </a:r>
            <a:r>
              <a:rPr lang="zh-CN" altLang="en-US" sz="2000" dirty="0"/>
              <a:t>表示接受一个参数并产生结果的函数。 </a:t>
            </a:r>
          </a:p>
          <a:p>
            <a:r>
              <a:rPr lang="en-US" altLang="zh-CN" sz="2000" dirty="0"/>
              <a:t>Supplier&lt;T&gt;</a:t>
            </a:r>
            <a:r>
              <a:rPr lang="zh-CN" altLang="zh-CN" sz="2000" dirty="0"/>
              <a:t>接口</a:t>
            </a:r>
            <a:r>
              <a:rPr lang="en-US" altLang="zh-CN" sz="2000" dirty="0"/>
              <a:t>	</a:t>
            </a:r>
            <a:r>
              <a:rPr lang="zh-CN" altLang="en-US" sz="2000" dirty="0"/>
              <a:t>代表结果供应商。 </a:t>
            </a:r>
          </a:p>
          <a:p>
            <a:r>
              <a:rPr lang="en-US" altLang="zh-CN" sz="2000" dirty="0"/>
              <a:t>Predicate&lt;T&gt;</a:t>
            </a:r>
            <a:r>
              <a:rPr lang="zh-CN" altLang="zh-CN" sz="2000" dirty="0"/>
              <a:t>接口</a:t>
            </a:r>
            <a:r>
              <a:rPr lang="en-US" altLang="zh-CN" sz="2000" dirty="0"/>
              <a:t>	</a:t>
            </a:r>
            <a:r>
              <a:rPr lang="zh-CN" altLang="en-US" sz="2000" dirty="0"/>
              <a:t>断言接口</a:t>
            </a:r>
          </a:p>
          <a:p>
            <a:endParaRPr lang="zh-CN" altLang="en-US" sz="2000" dirty="0"/>
          </a:p>
          <a:p>
            <a:endParaRPr lang="zh-CN" altLang="zh-CN" sz="20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sym typeface="+mn-ea"/>
              </a:rPr>
              <a:t>5</a:t>
            </a:r>
            <a:r>
              <a:rPr lang="zh-CN" altLang="zh-CN" dirty="0">
                <a:sym typeface="+mn-ea"/>
              </a:rPr>
              <a:t>、</a:t>
            </a:r>
            <a:r>
              <a:rPr lang="en-US" altLang="zh-CN" dirty="0">
                <a:sym typeface="+mn-ea"/>
              </a:rPr>
              <a:t>JDK1.8</a:t>
            </a:r>
            <a:r>
              <a:rPr lang="zh-CN" altLang="en-US" dirty="0">
                <a:sym typeface="+mn-ea"/>
              </a:rPr>
              <a:t>新特性之</a:t>
            </a:r>
            <a:r>
              <a:rPr lang="en-US" altLang="zh-CN" dirty="0">
                <a:sym typeface="+mn-ea"/>
              </a:rPr>
              <a:t>Stream</a:t>
            </a:r>
            <a:endParaRPr lang="zh-CN" altLang="en-US" dirty="0"/>
          </a:p>
        </p:txBody>
      </p:sp>
      <p:sp>
        <p:nvSpPr>
          <p:cNvPr id="9219" name="内容占位符 4"/>
          <p:cNvSpPr>
            <a:spLocks noGrp="1"/>
          </p:cNvSpPr>
          <p:nvPr>
            <p:ph idx="1"/>
          </p:nvPr>
        </p:nvSpPr>
        <p:spPr/>
        <p:txBody>
          <a:bodyPr>
            <a:normAutofit/>
          </a:bodyPr>
          <a:lstStyle/>
          <a:p>
            <a:r>
              <a:rPr lang="zh-CN" altLang="zh-CN" sz="2000" dirty="0"/>
              <a:t>什么是</a:t>
            </a:r>
            <a:r>
              <a:rPr lang="en-US" altLang="zh-CN" sz="2000" dirty="0"/>
              <a:t>Stream</a:t>
            </a:r>
            <a:r>
              <a:rPr lang="zh-CN" altLang="zh-CN" sz="2000" dirty="0"/>
              <a:t>？</a:t>
            </a:r>
          </a:p>
          <a:p>
            <a:r>
              <a:rPr lang="zh-CN" altLang="zh-CN" sz="2000" dirty="0"/>
              <a:t>Stream是元素的集合，这点让Stream看起来用些类似Iterator；</a:t>
            </a:r>
          </a:p>
          <a:p>
            <a:r>
              <a:rPr lang="zh-CN" altLang="zh-CN" sz="2000" dirty="0"/>
              <a:t>可以支持顺序和并行的对原Stream进行汇聚的操作；</a:t>
            </a:r>
          </a:p>
          <a:p>
            <a:endParaRPr lang="zh-CN" altLang="zh-CN" sz="2000" dirty="0"/>
          </a:p>
          <a:p>
            <a:r>
              <a:rPr lang="zh-CN" altLang="zh-CN" sz="2000" dirty="0"/>
              <a:t>我们可以把Stream当成一个高级版本的Iterator。原始版本的Iterator，用户只能一个一个的遍历元素并对其执行某些操作；高级版本的Stream，用户只要给出需要对其包含的元素执行什么操作，比如“过滤掉长度大于10的字符串”、“获取每个字符串的首字母”等，具体这些操作如何应用到每个元素上，就给Stream就好了！</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sym typeface="+mn-ea"/>
              </a:rPr>
              <a:t>5</a:t>
            </a:r>
            <a:r>
              <a:rPr lang="zh-CN" altLang="zh-CN" dirty="0">
                <a:sym typeface="+mn-ea"/>
              </a:rPr>
              <a:t>、</a:t>
            </a:r>
            <a:r>
              <a:rPr lang="en-US" altLang="zh-CN" dirty="0">
                <a:sym typeface="+mn-ea"/>
              </a:rPr>
              <a:t>JDK1.8</a:t>
            </a:r>
            <a:r>
              <a:rPr lang="zh-CN" altLang="en-US" dirty="0">
                <a:sym typeface="+mn-ea"/>
              </a:rPr>
              <a:t>新特性之</a:t>
            </a:r>
            <a:r>
              <a:rPr lang="en-US" altLang="zh-CN" dirty="0">
                <a:sym typeface="+mn-ea"/>
              </a:rPr>
              <a:t>Stream</a:t>
            </a:r>
            <a:endParaRPr lang="zh-CN" altLang="en-US" dirty="0"/>
          </a:p>
        </p:txBody>
      </p:sp>
      <p:sp>
        <p:nvSpPr>
          <p:cNvPr id="3" name="内容占位符 2"/>
          <p:cNvSpPr>
            <a:spLocks noGrp="1"/>
          </p:cNvSpPr>
          <p:nvPr>
            <p:ph idx="1"/>
          </p:nvPr>
        </p:nvSpPr>
        <p:spPr/>
        <p:txBody>
          <a:bodyPr/>
          <a:lstStyle/>
          <a:p>
            <a:r>
              <a:rPr lang="en-US" altLang="zh-CN"/>
              <a:t>Stream</a:t>
            </a:r>
            <a:r>
              <a:rPr lang="zh-CN" altLang="zh-CN"/>
              <a:t>的常见操作有：</a:t>
            </a:r>
          </a:p>
          <a:p>
            <a:endParaRPr lang="en-US" altLang="zh-CN"/>
          </a:p>
          <a:p>
            <a:endParaRPr lang="en-US" altLang="zh-CN"/>
          </a:p>
        </p:txBody>
      </p:sp>
      <p:graphicFrame>
        <p:nvGraphicFramePr>
          <p:cNvPr id="6" name="表格 5"/>
          <p:cNvGraphicFramePr/>
          <p:nvPr/>
        </p:nvGraphicFramePr>
        <p:xfrm>
          <a:off x="489585" y="1951355"/>
          <a:ext cx="10656570" cy="4764405"/>
        </p:xfrm>
        <a:graphic>
          <a:graphicData uri="http://schemas.openxmlformats.org/drawingml/2006/table">
            <a:tbl>
              <a:tblPr firstRow="1" bandRow="1">
                <a:tableStyleId>{5C22544A-7EE6-4342-B048-85BDC9FD1C3A}</a:tableStyleId>
              </a:tblPr>
              <a:tblGrid>
                <a:gridCol w="1857375">
                  <a:extLst>
                    <a:ext uri="{9D8B030D-6E8A-4147-A177-3AD203B41FA5}">
                      <a16:colId xmlns:a16="http://schemas.microsoft.com/office/drawing/2014/main" val="20000"/>
                    </a:ext>
                  </a:extLst>
                </a:gridCol>
                <a:gridCol w="4092575">
                  <a:extLst>
                    <a:ext uri="{9D8B030D-6E8A-4147-A177-3AD203B41FA5}">
                      <a16:colId xmlns:a16="http://schemas.microsoft.com/office/drawing/2014/main" val="20001"/>
                    </a:ext>
                  </a:extLst>
                </a:gridCol>
                <a:gridCol w="4706620">
                  <a:extLst>
                    <a:ext uri="{9D8B030D-6E8A-4147-A177-3AD203B41FA5}">
                      <a16:colId xmlns:a16="http://schemas.microsoft.com/office/drawing/2014/main" val="20002"/>
                    </a:ext>
                  </a:extLst>
                </a:gridCol>
              </a:tblGrid>
              <a:tr h="362585">
                <a:tc>
                  <a:txBody>
                    <a:bodyPr/>
                    <a:lstStyle/>
                    <a:p>
                      <a:pPr algn="l">
                        <a:buNone/>
                      </a:pPr>
                      <a:r>
                        <a:rPr lang="en-US" altLang="en-US" sz="1600" b="0" kern="100" dirty="0">
                          <a:solidFill>
                            <a:schemeClr val="tx1"/>
                          </a:solidFill>
                        </a:rPr>
                        <a:t>&lt;R&gt; Stream&lt;R&gt;</a:t>
                      </a:r>
                    </a:p>
                  </a:txBody>
                  <a:tcPr>
                    <a:solidFill>
                      <a:srgbClr val="E9EDF4"/>
                    </a:solidFill>
                  </a:tcPr>
                </a:tc>
                <a:tc>
                  <a:txBody>
                    <a:bodyPr/>
                    <a:lstStyle/>
                    <a:p>
                      <a:pPr algn="l">
                        <a:buNone/>
                      </a:pPr>
                      <a:r>
                        <a:rPr lang="en-US" altLang="en-US" sz="1600" b="0" kern="100" dirty="0">
                          <a:solidFill>
                            <a:schemeClr val="tx1"/>
                          </a:solidFill>
                        </a:rPr>
                        <a:t>  map(Function&lt;? super T,? extends R&gt; mapper)</a:t>
                      </a:r>
                    </a:p>
                  </a:txBody>
                  <a:tcPr>
                    <a:solidFill>
                      <a:srgbClr val="E9EDF4"/>
                    </a:solidFill>
                  </a:tcPr>
                </a:tc>
                <a:tc>
                  <a:txBody>
                    <a:bodyPr/>
                    <a:lstStyle/>
                    <a:p>
                      <a:pPr algn="l">
                        <a:buNone/>
                      </a:pPr>
                      <a:r>
                        <a:rPr lang="en-US" altLang="en-US" sz="1600" b="0" kern="100" dirty="0">
                          <a:solidFill>
                            <a:schemeClr val="tx1"/>
                          </a:solidFill>
                        </a:rPr>
                        <a:t>返回由给定函数应用于此流的元素的结果组成的流。</a:t>
                      </a:r>
                    </a:p>
                  </a:txBody>
                  <a:tcPr>
                    <a:solidFill>
                      <a:srgbClr val="E9EDF4"/>
                    </a:solidFill>
                  </a:tcPr>
                </a:tc>
                <a:extLst>
                  <a:ext uri="{0D108BD9-81ED-4DB2-BD59-A6C34878D82A}">
                    <a16:rowId xmlns:a16="http://schemas.microsoft.com/office/drawing/2014/main" val="10000"/>
                  </a:ext>
                </a:extLst>
              </a:tr>
              <a:tr h="822960">
                <a:tc>
                  <a:txBody>
                    <a:bodyPr/>
                    <a:lstStyle/>
                    <a:p>
                      <a:pPr algn="l">
                        <a:buNone/>
                      </a:pPr>
                      <a:r>
                        <a:rPr lang="en-US" altLang="en-US" sz="1600" kern="100" dirty="0">
                          <a:solidFill>
                            <a:schemeClr val="tx1"/>
                          </a:solidFill>
                        </a:rPr>
                        <a:t>&lt;R&gt; Stream&lt;R&gt;</a:t>
                      </a:r>
                    </a:p>
                  </a:txBody>
                  <a:tcPr anchor="ctr"/>
                </a:tc>
                <a:tc>
                  <a:txBody>
                    <a:bodyPr/>
                    <a:lstStyle/>
                    <a:p>
                      <a:pPr algn="l">
                        <a:buNone/>
                      </a:pPr>
                      <a:r>
                        <a:rPr lang="en-US" altLang="en-US" sz="1600" kern="100" dirty="0">
                          <a:solidFill>
                            <a:schemeClr val="tx1"/>
                          </a:solidFill>
                        </a:rPr>
                        <a:t>flatMap(Function&lt;? super T,? extends Stream&lt;? extends R&gt;&gt; mapper) </a:t>
                      </a:r>
                    </a:p>
                  </a:txBody>
                  <a:tcPr anchor="ctr"/>
                </a:tc>
                <a:tc>
                  <a:txBody>
                    <a:bodyPr/>
                    <a:lstStyle/>
                    <a:p>
                      <a:pPr algn="l">
                        <a:buNone/>
                      </a:pPr>
                      <a:r>
                        <a:rPr lang="en-US" altLang="en-US" sz="1600" kern="100" dirty="0">
                          <a:solidFill>
                            <a:schemeClr val="tx1"/>
                          </a:solidFill>
                        </a:rPr>
                        <a:t>返回由通过将提供的映射函数应用于每个元素而产生的映射流的内容来替换该流的每个元素的结果的流。</a:t>
                      </a:r>
                    </a:p>
                  </a:txBody>
                  <a:tcPr anchor="ctr"/>
                </a:tc>
                <a:extLst>
                  <a:ext uri="{0D108BD9-81ED-4DB2-BD59-A6C34878D82A}">
                    <a16:rowId xmlns:a16="http://schemas.microsoft.com/office/drawing/2014/main" val="10001"/>
                  </a:ext>
                </a:extLst>
              </a:tr>
              <a:tr h="460375">
                <a:tc>
                  <a:txBody>
                    <a:bodyPr/>
                    <a:lstStyle/>
                    <a:p>
                      <a:pPr>
                        <a:buNone/>
                      </a:pPr>
                      <a:r>
                        <a:rPr lang="en-US" altLang="en-US" sz="1600" kern="100" dirty="0">
                          <a:solidFill>
                            <a:schemeClr val="tx1"/>
                          </a:solidFill>
                        </a:rPr>
                        <a:t>Stream&lt;T&gt;</a:t>
                      </a:r>
                    </a:p>
                  </a:txBody>
                  <a:tcPr anchor="ctr"/>
                </a:tc>
                <a:tc>
                  <a:txBody>
                    <a:bodyPr/>
                    <a:lstStyle/>
                    <a:p>
                      <a:pPr>
                        <a:buNone/>
                      </a:pPr>
                      <a:r>
                        <a:rPr lang="en-US" sz="1600" kern="100" dirty="0">
                          <a:solidFill>
                            <a:schemeClr val="tx1"/>
                          </a:solidFill>
                        </a:rPr>
                        <a:t>filter(Predicate&lt;? super T&gt; predicate) </a:t>
                      </a:r>
                    </a:p>
                  </a:txBody>
                  <a:tcPr anchor="ctr"/>
                </a:tc>
                <a:tc>
                  <a:txBody>
                    <a:bodyPr/>
                    <a:lstStyle/>
                    <a:p>
                      <a:pPr>
                        <a:buNone/>
                      </a:pPr>
                      <a:r>
                        <a:rPr lang="en-US" sz="1600" kern="100" dirty="0">
                          <a:solidFill>
                            <a:schemeClr val="tx1"/>
                          </a:solidFill>
                        </a:rPr>
                        <a:t>返回由与此给定谓词匹配的此流的元素组成的流。 </a:t>
                      </a:r>
                    </a:p>
                  </a:txBody>
                  <a:tcPr anchor="ctr"/>
                </a:tc>
                <a:extLst>
                  <a:ext uri="{0D108BD9-81ED-4DB2-BD59-A6C34878D82A}">
                    <a16:rowId xmlns:a16="http://schemas.microsoft.com/office/drawing/2014/main" val="10002"/>
                  </a:ext>
                </a:extLst>
              </a:tr>
              <a:tr h="460375">
                <a:tc>
                  <a:txBody>
                    <a:bodyPr/>
                    <a:lstStyle/>
                    <a:p>
                      <a:pPr>
                        <a:buNone/>
                      </a:pPr>
                      <a:r>
                        <a:rPr lang="en-US" altLang="en-US" sz="1600" kern="100" dirty="0">
                          <a:solidFill>
                            <a:schemeClr val="tx1"/>
                          </a:solidFill>
                        </a:rPr>
                        <a:t>void</a:t>
                      </a:r>
                    </a:p>
                  </a:txBody>
                  <a:tcPr anchor="ctr"/>
                </a:tc>
                <a:tc>
                  <a:txBody>
                    <a:bodyPr/>
                    <a:lstStyle/>
                    <a:p>
                      <a:pPr>
                        <a:buNone/>
                      </a:pPr>
                      <a:r>
                        <a:rPr lang="en-US" sz="1600" kern="100" dirty="0">
                          <a:solidFill>
                            <a:schemeClr val="tx1"/>
                          </a:solidFill>
                        </a:rPr>
                        <a:t>forEach(Consumer&lt;? super T&gt; action) </a:t>
                      </a:r>
                    </a:p>
                  </a:txBody>
                  <a:tcPr anchor="ctr"/>
                </a:tc>
                <a:tc>
                  <a:txBody>
                    <a:bodyPr/>
                    <a:lstStyle/>
                    <a:p>
                      <a:pPr>
                        <a:buNone/>
                      </a:pPr>
                      <a:r>
                        <a:rPr lang="en-US" sz="1600" kern="100" dirty="0">
                          <a:solidFill>
                            <a:schemeClr val="tx1"/>
                          </a:solidFill>
                        </a:rPr>
                        <a:t>对此流的每个元素执行操作。 </a:t>
                      </a:r>
                    </a:p>
                  </a:txBody>
                  <a:tcPr anchor="ctr"/>
                </a:tc>
                <a:extLst>
                  <a:ext uri="{0D108BD9-81ED-4DB2-BD59-A6C34878D82A}">
                    <a16:rowId xmlns:a16="http://schemas.microsoft.com/office/drawing/2014/main" val="10003"/>
                  </a:ext>
                </a:extLst>
              </a:tr>
              <a:tr h="460375">
                <a:tc>
                  <a:txBody>
                    <a:bodyPr/>
                    <a:lstStyle/>
                    <a:p>
                      <a:pPr>
                        <a:buNone/>
                      </a:pPr>
                      <a:r>
                        <a:rPr lang="en-US" altLang="en-US" sz="1600" kern="100" dirty="0">
                          <a:solidFill>
                            <a:schemeClr val="tx1"/>
                          </a:solidFill>
                        </a:rPr>
                        <a:t>Optional&lt;T&gt;</a:t>
                      </a:r>
                    </a:p>
                  </a:txBody>
                  <a:tcPr anchor="ctr"/>
                </a:tc>
                <a:tc>
                  <a:txBody>
                    <a:bodyPr/>
                    <a:lstStyle/>
                    <a:p>
                      <a:pPr>
                        <a:buNone/>
                      </a:pPr>
                      <a:r>
                        <a:rPr lang="en-US" sz="1600" kern="100" dirty="0">
                          <a:solidFill>
                            <a:schemeClr val="tx1"/>
                          </a:solidFill>
                        </a:rPr>
                        <a:t>findFirst() </a:t>
                      </a:r>
                    </a:p>
                  </a:txBody>
                  <a:tcPr anchor="ctr"/>
                </a:tc>
                <a:tc>
                  <a:txBody>
                    <a:bodyPr/>
                    <a:lstStyle/>
                    <a:p>
                      <a:pPr>
                        <a:buNone/>
                      </a:pPr>
                      <a:r>
                        <a:rPr lang="en-US" sz="1600" kern="100" dirty="0">
                          <a:solidFill>
                            <a:schemeClr val="tx1"/>
                          </a:solidFill>
                        </a:rPr>
                        <a:t>返回描述此流的第一个元素的Optional如果流为空，则返回一个空的Optional 。</a:t>
                      </a:r>
                    </a:p>
                  </a:txBody>
                  <a:tcPr anchor="ctr"/>
                </a:tc>
                <a:extLst>
                  <a:ext uri="{0D108BD9-81ED-4DB2-BD59-A6C34878D82A}">
                    <a16:rowId xmlns:a16="http://schemas.microsoft.com/office/drawing/2014/main" val="10004"/>
                  </a:ext>
                </a:extLst>
              </a:tr>
              <a:tr h="460375">
                <a:tc>
                  <a:txBody>
                    <a:bodyPr/>
                    <a:lstStyle/>
                    <a:p>
                      <a:pPr>
                        <a:buNone/>
                      </a:pPr>
                      <a:r>
                        <a:rPr lang="en-US" altLang="en-US" sz="1600" kern="100" dirty="0">
                          <a:solidFill>
                            <a:schemeClr val="tx1"/>
                          </a:solidFill>
                        </a:rPr>
                        <a:t>Optional&lt;T&gt;</a:t>
                      </a:r>
                    </a:p>
                  </a:txBody>
                  <a:tcPr anchor="ctr"/>
                </a:tc>
                <a:tc>
                  <a:txBody>
                    <a:bodyPr/>
                    <a:lstStyle/>
                    <a:p>
                      <a:pPr>
                        <a:buNone/>
                      </a:pPr>
                      <a:r>
                        <a:rPr lang="en-US" altLang="en-US" sz="1600" kern="100" dirty="0">
                          <a:solidFill>
                            <a:schemeClr val="tx1"/>
                          </a:solidFill>
                        </a:rPr>
                        <a:t>reduce(BinaryOperator&lt;T&gt; accumulator) </a:t>
                      </a:r>
                    </a:p>
                  </a:txBody>
                  <a:tcPr anchor="ctr"/>
                </a:tc>
                <a:tc>
                  <a:txBody>
                    <a:bodyPr/>
                    <a:lstStyle/>
                    <a:p>
                      <a:pPr>
                        <a:buNone/>
                      </a:pPr>
                      <a:r>
                        <a:rPr lang="en-US" altLang="en-US" sz="1600" kern="100" dirty="0">
                          <a:solidFill>
                            <a:schemeClr val="tx1"/>
                          </a:solidFill>
                        </a:rPr>
                        <a:t>使用 associative累积函数对此流的元素执行 reduction ，并返回描述减小值的 Optional （如果有）。 </a:t>
                      </a:r>
                    </a:p>
                  </a:txBody>
                  <a:tcPr anchor="ctr"/>
                </a:tc>
                <a:extLst>
                  <a:ext uri="{0D108BD9-81ED-4DB2-BD59-A6C34878D82A}">
                    <a16:rowId xmlns:a16="http://schemas.microsoft.com/office/drawing/2014/main" val="10005"/>
                  </a:ext>
                </a:extLst>
              </a:tr>
              <a:tr h="460375">
                <a:tc>
                  <a:txBody>
                    <a:bodyPr/>
                    <a:lstStyle/>
                    <a:p>
                      <a:pPr>
                        <a:buNone/>
                      </a:pPr>
                      <a:r>
                        <a:rPr lang="en-US" altLang="en-US" sz="1600" kern="100" dirty="0">
                          <a:solidFill>
                            <a:schemeClr val="tx1"/>
                          </a:solidFill>
                        </a:rPr>
                        <a:t>Stream&lt;T&gt;</a:t>
                      </a:r>
                    </a:p>
                  </a:txBody>
                  <a:tcPr anchor="ctr"/>
                </a:tc>
                <a:tc>
                  <a:txBody>
                    <a:bodyPr/>
                    <a:lstStyle/>
                    <a:p>
                      <a:pPr>
                        <a:buNone/>
                      </a:pPr>
                      <a:r>
                        <a:rPr lang="en-US" altLang="en-US" sz="1600" kern="100" dirty="0">
                          <a:solidFill>
                            <a:schemeClr val="tx1"/>
                          </a:solidFill>
                        </a:rPr>
                        <a:t>peek(Consumer&lt;? super T&gt; action) </a:t>
                      </a:r>
                    </a:p>
                  </a:txBody>
                  <a:tcPr anchor="ctr"/>
                </a:tc>
                <a:tc>
                  <a:txBody>
                    <a:bodyPr/>
                    <a:lstStyle/>
                    <a:p>
                      <a:pPr>
                        <a:buNone/>
                      </a:pPr>
                      <a:r>
                        <a:rPr lang="en-US" altLang="en-US" sz="1600" kern="100" dirty="0">
                          <a:solidFill>
                            <a:schemeClr val="tx1"/>
                          </a:solidFill>
                        </a:rPr>
                        <a:t>返回由该流的元素组成的流，另外在从生成的流中消耗元素时对每个元素执行提供的操作。 </a:t>
                      </a:r>
                    </a:p>
                  </a:txBody>
                  <a:tcPr anchor="ctr"/>
                </a:tc>
                <a:extLst>
                  <a:ext uri="{0D108BD9-81ED-4DB2-BD59-A6C34878D82A}">
                    <a16:rowId xmlns:a16="http://schemas.microsoft.com/office/drawing/2014/main" val="10006"/>
                  </a:ext>
                </a:extLst>
              </a:tr>
              <a:tr h="460375">
                <a:tc>
                  <a:txBody>
                    <a:bodyPr/>
                    <a:lstStyle/>
                    <a:p>
                      <a:pPr>
                        <a:buNone/>
                      </a:pPr>
                      <a:r>
                        <a:rPr lang="en-US" altLang="en-US" sz="1600" kern="100" dirty="0">
                          <a:solidFill>
                            <a:schemeClr val="tx1"/>
                          </a:solidFill>
                        </a:rPr>
                        <a:t>Stream&lt;T&gt;</a:t>
                      </a:r>
                    </a:p>
                  </a:txBody>
                  <a:tcPr anchor="ctr"/>
                </a:tc>
                <a:tc>
                  <a:txBody>
                    <a:bodyPr/>
                    <a:lstStyle/>
                    <a:p>
                      <a:pPr>
                        <a:buNone/>
                      </a:pPr>
                      <a:r>
                        <a:rPr lang="en-US" altLang="en-US" sz="1600" kern="100" dirty="0">
                          <a:solidFill>
                            <a:schemeClr val="tx1"/>
                          </a:solidFill>
                        </a:rPr>
                        <a:t>sorted() </a:t>
                      </a:r>
                    </a:p>
                  </a:txBody>
                  <a:tcPr anchor="ctr"/>
                </a:tc>
                <a:tc>
                  <a:txBody>
                    <a:bodyPr/>
                    <a:lstStyle/>
                    <a:p>
                      <a:pPr>
                        <a:buNone/>
                      </a:pPr>
                      <a:r>
                        <a:rPr lang="en-US" altLang="en-US" sz="1600" kern="100" dirty="0">
                          <a:solidFill>
                            <a:schemeClr val="tx1"/>
                          </a:solidFill>
                        </a:rPr>
                        <a:t>返回由此流的元素组成的流，根据自然顺序排序。 </a:t>
                      </a:r>
                    </a:p>
                  </a:txBody>
                  <a:tcPr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normAutofit fontScale="90000"/>
          </a:bodyPr>
          <a:lstStyle/>
          <a:p>
            <a:r>
              <a:rPr lang="en-US" altLang="zh-CN" dirty="0"/>
              <a:t>6</a:t>
            </a:r>
            <a:r>
              <a:rPr lang="zh-CN" altLang="en-US" dirty="0"/>
              <a:t>、集合框架</a:t>
            </a:r>
            <a:r>
              <a:rPr lang="en-US" altLang="zh-CN" dirty="0"/>
              <a:t>Map</a:t>
            </a:r>
            <a:r>
              <a:rPr lang="zh-CN" altLang="en-US" dirty="0"/>
              <a:t>接口</a:t>
            </a:r>
          </a:p>
        </p:txBody>
      </p:sp>
      <p:sp>
        <p:nvSpPr>
          <p:cNvPr id="5123" name="内容占位符 4"/>
          <p:cNvSpPr>
            <a:spLocks noGrp="1"/>
          </p:cNvSpPr>
          <p:nvPr>
            <p:ph idx="1"/>
          </p:nvPr>
        </p:nvSpPr>
        <p:spPr/>
        <p:txBody>
          <a:bodyPr>
            <a:normAutofit/>
          </a:bodyPr>
          <a:lstStyle/>
          <a:p>
            <a:r>
              <a:rPr lang="en-US" altLang="zh-CN" sz="2000" b="1" dirty="0"/>
              <a:t>1</a:t>
            </a:r>
            <a:r>
              <a:rPr lang="zh-CN" altLang="en-US" sz="2000" b="1" dirty="0"/>
              <a:t>、</a:t>
            </a:r>
            <a:r>
              <a:rPr lang="en-US" altLang="zh-CN" sz="2000" b="1" dirty="0"/>
              <a:t>Map</a:t>
            </a:r>
            <a:r>
              <a:rPr lang="zh-CN" altLang="en-US" sz="2000" b="1" dirty="0"/>
              <a:t>接口</a:t>
            </a:r>
            <a:endParaRPr lang="en-US" altLang="zh-CN" sz="2000" b="1" dirty="0"/>
          </a:p>
          <a:p>
            <a:r>
              <a:rPr lang="en-US" altLang="zh-CN" sz="2000" dirty="0"/>
              <a:t>public interface </a:t>
            </a:r>
            <a:r>
              <a:rPr lang="en-US" altLang="zh-CN" sz="2000" b="1" dirty="0"/>
              <a:t>Map&lt;K,V&gt;</a:t>
            </a:r>
          </a:p>
          <a:p>
            <a:r>
              <a:rPr lang="zh-CN" altLang="en-US" sz="2000" dirty="0"/>
              <a:t>将键映射到值的对象，一个映射不能包含重复的键；每个键最多只能映射到一个值。 </a:t>
            </a:r>
            <a:endParaRPr lang="en-US" altLang="zh-CN" sz="2000" dirty="0"/>
          </a:p>
          <a:p>
            <a:endParaRPr lang="en-US" altLang="zh-CN" sz="2000" dirty="0"/>
          </a:p>
        </p:txBody>
      </p:sp>
      <p:graphicFrame>
        <p:nvGraphicFramePr>
          <p:cNvPr id="4" name="表格 3"/>
          <p:cNvGraphicFramePr>
            <a:graphicFrameLocks noGrp="1"/>
          </p:cNvGraphicFramePr>
          <p:nvPr/>
        </p:nvGraphicFramePr>
        <p:xfrm>
          <a:off x="903253" y="2886070"/>
          <a:ext cx="6720048" cy="1280033"/>
        </p:xfrm>
        <a:graphic>
          <a:graphicData uri="http://schemas.openxmlformats.org/drawingml/2006/table">
            <a:tbl>
              <a:tblPr>
                <a:tableStyleId>{BC89EF96-8CEA-46FF-86C4-4CE0E7609802}</a:tableStyleId>
              </a:tblPr>
              <a:tblGrid>
                <a:gridCol w="3435716">
                  <a:extLst>
                    <a:ext uri="{9D8B030D-6E8A-4147-A177-3AD203B41FA5}">
                      <a16:colId xmlns:a16="http://schemas.microsoft.com/office/drawing/2014/main" val="20000"/>
                    </a:ext>
                  </a:extLst>
                </a:gridCol>
                <a:gridCol w="3284332">
                  <a:extLst>
                    <a:ext uri="{9D8B030D-6E8A-4147-A177-3AD203B41FA5}">
                      <a16:colId xmlns:a16="http://schemas.microsoft.com/office/drawing/2014/main" val="20001"/>
                    </a:ext>
                  </a:extLst>
                </a:gridCol>
              </a:tblGrid>
              <a:tr h="255905">
                <a:tc>
                  <a:txBody>
                    <a:bodyPr/>
                    <a:lstStyle/>
                    <a:p>
                      <a:pPr algn="l">
                        <a:spcAft>
                          <a:spcPts val="0"/>
                        </a:spcAft>
                      </a:pPr>
                      <a:r>
                        <a:rPr lang="en-US" sz="1600" kern="100" dirty="0"/>
                        <a:t>void clear()</a:t>
                      </a:r>
                      <a:endParaRPr lang="zh-CN" sz="1600" b="0" kern="100" dirty="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600" kern="100"/>
                        <a:t>清空</a:t>
                      </a:r>
                      <a:r>
                        <a:rPr lang="en-US" sz="1600" kern="100"/>
                        <a:t>Map</a:t>
                      </a:r>
                      <a:r>
                        <a:rPr lang="zh-CN" sz="1600" kern="100"/>
                        <a:t>集合中的内容</a:t>
                      </a:r>
                      <a:endParaRPr lang="zh-CN" sz="16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0"/>
                  </a:ext>
                </a:extLst>
              </a:tr>
              <a:tr h="256032">
                <a:tc>
                  <a:txBody>
                    <a:bodyPr/>
                    <a:lstStyle/>
                    <a:p>
                      <a:pPr algn="l">
                        <a:spcAft>
                          <a:spcPts val="0"/>
                        </a:spcAft>
                      </a:pPr>
                      <a:r>
                        <a:rPr lang="en-US" sz="1600" kern="100" dirty="0" err="1"/>
                        <a:t>boolean</a:t>
                      </a:r>
                      <a:r>
                        <a:rPr lang="en-US" sz="1600" kern="100" dirty="0"/>
                        <a:t> </a:t>
                      </a:r>
                      <a:r>
                        <a:rPr lang="en-US" sz="1600" kern="100" dirty="0" err="1"/>
                        <a:t>containsKey</a:t>
                      </a:r>
                      <a:r>
                        <a:rPr lang="en-US" sz="1600" kern="100" dirty="0"/>
                        <a:t>(Object key)</a:t>
                      </a:r>
                      <a:endParaRPr lang="zh-CN" sz="1600" b="0" kern="100" dirty="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600" kern="100"/>
                        <a:t>判断集合中是否存在指定的</a:t>
                      </a:r>
                      <a:r>
                        <a:rPr lang="en-US" sz="1600" kern="100"/>
                        <a:t>key</a:t>
                      </a:r>
                      <a:endParaRPr lang="zh-CN" sz="16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1"/>
                  </a:ext>
                </a:extLst>
              </a:tr>
              <a:tr h="256032">
                <a:tc>
                  <a:txBody>
                    <a:bodyPr/>
                    <a:lstStyle/>
                    <a:p>
                      <a:pPr algn="l">
                        <a:spcAft>
                          <a:spcPts val="0"/>
                        </a:spcAft>
                      </a:pPr>
                      <a:r>
                        <a:rPr lang="en-US" sz="1600" kern="100"/>
                        <a:t>boolean containsValue(Object value)</a:t>
                      </a:r>
                      <a:endParaRPr lang="zh-CN" sz="16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600" kern="100"/>
                        <a:t>判断集合中是否存在指定的</a:t>
                      </a:r>
                      <a:r>
                        <a:rPr lang="en-US" sz="1600" kern="100"/>
                        <a:t>value</a:t>
                      </a:r>
                      <a:endParaRPr lang="zh-CN" sz="16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2"/>
                  </a:ext>
                </a:extLst>
              </a:tr>
              <a:tr h="256032">
                <a:tc>
                  <a:txBody>
                    <a:bodyPr/>
                    <a:lstStyle/>
                    <a:p>
                      <a:pPr algn="l">
                        <a:spcAft>
                          <a:spcPts val="0"/>
                        </a:spcAft>
                      </a:pPr>
                      <a:r>
                        <a:rPr lang="en-US" sz="1600" kern="100"/>
                        <a:t>Set&lt;Map.Entry&lt;K,V&gt;&gt; entrySet()</a:t>
                      </a:r>
                      <a:endParaRPr lang="zh-CN" sz="16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600" kern="100"/>
                        <a:t>将</a:t>
                      </a:r>
                      <a:r>
                        <a:rPr lang="en-US" sz="1600" kern="100"/>
                        <a:t>Map</a:t>
                      </a:r>
                      <a:r>
                        <a:rPr lang="zh-CN" sz="1600" kern="100"/>
                        <a:t>接口变为</a:t>
                      </a:r>
                      <a:r>
                        <a:rPr lang="en-US" sz="1600" kern="100"/>
                        <a:t>Set</a:t>
                      </a:r>
                      <a:r>
                        <a:rPr lang="zh-CN" sz="1600" kern="100"/>
                        <a:t>集合</a:t>
                      </a:r>
                      <a:endParaRPr lang="zh-CN" sz="16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3"/>
                  </a:ext>
                </a:extLst>
              </a:tr>
              <a:tr h="256032">
                <a:tc>
                  <a:txBody>
                    <a:bodyPr/>
                    <a:lstStyle/>
                    <a:p>
                      <a:pPr algn="l">
                        <a:spcAft>
                          <a:spcPts val="0"/>
                        </a:spcAft>
                      </a:pPr>
                      <a:r>
                        <a:rPr lang="en-US" sz="1600" kern="100" dirty="0"/>
                        <a:t>V get(Object key)</a:t>
                      </a:r>
                      <a:endParaRPr lang="zh-CN" sz="1600" b="0" kern="100" dirty="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600" kern="100" dirty="0"/>
                        <a:t>根据</a:t>
                      </a:r>
                      <a:r>
                        <a:rPr lang="en-US" sz="1600" kern="100" dirty="0"/>
                        <a:t>key</a:t>
                      </a:r>
                      <a:r>
                        <a:rPr lang="zh-CN" sz="1600" kern="100" dirty="0"/>
                        <a:t>找到其对应的</a:t>
                      </a:r>
                      <a:r>
                        <a:rPr lang="en-US" sz="1600" kern="100" dirty="0"/>
                        <a:t>value</a:t>
                      </a:r>
                      <a:endParaRPr lang="zh-CN" sz="1600" b="0" kern="100" dirty="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fontScale="90000"/>
          </a:bodyPr>
          <a:lstStyle/>
          <a:p>
            <a:r>
              <a:rPr lang="en-US" altLang="zh-CN" dirty="0"/>
              <a:t>6</a:t>
            </a:r>
            <a:r>
              <a:rPr lang="zh-CN" altLang="en-US" dirty="0"/>
              <a:t>、集合框架</a:t>
            </a:r>
            <a:r>
              <a:rPr lang="en-US" altLang="zh-CN" dirty="0"/>
              <a:t>Map</a:t>
            </a:r>
            <a:r>
              <a:rPr lang="zh-CN" altLang="en-US" dirty="0"/>
              <a:t>接口</a:t>
            </a:r>
          </a:p>
        </p:txBody>
      </p:sp>
      <p:sp>
        <p:nvSpPr>
          <p:cNvPr id="6147" name="内容占位符 4"/>
          <p:cNvSpPr>
            <a:spLocks noGrp="1"/>
          </p:cNvSpPr>
          <p:nvPr>
            <p:ph idx="1"/>
          </p:nvPr>
        </p:nvSpPr>
        <p:spPr/>
        <p:txBody>
          <a:bodyPr>
            <a:normAutofit/>
          </a:bodyPr>
          <a:lstStyle/>
          <a:p>
            <a:r>
              <a:rPr lang="en-US" altLang="zh-CN" sz="2000" b="1" dirty="0"/>
              <a:t>1</a:t>
            </a:r>
            <a:r>
              <a:rPr lang="zh-CN" altLang="en-US" sz="2000" b="1" dirty="0"/>
              <a:t>、</a:t>
            </a:r>
            <a:r>
              <a:rPr lang="en-US" altLang="zh-CN" sz="2000" b="1" dirty="0"/>
              <a:t>Map</a:t>
            </a:r>
            <a:r>
              <a:rPr lang="zh-CN" altLang="en-US" sz="2000" b="1" dirty="0"/>
              <a:t>接口</a:t>
            </a:r>
            <a:endParaRPr lang="en-US" altLang="zh-CN" sz="2000" b="1" dirty="0"/>
          </a:p>
        </p:txBody>
      </p:sp>
      <p:graphicFrame>
        <p:nvGraphicFramePr>
          <p:cNvPr id="4" name="表格 3"/>
          <p:cNvGraphicFramePr>
            <a:graphicFrameLocks noGrp="1"/>
          </p:cNvGraphicFramePr>
          <p:nvPr/>
        </p:nvGraphicFramePr>
        <p:xfrm>
          <a:off x="900162" y="2028814"/>
          <a:ext cx="7496527" cy="1554480"/>
        </p:xfrm>
        <a:graphic>
          <a:graphicData uri="http://schemas.openxmlformats.org/drawingml/2006/table">
            <a:tbl>
              <a:tblPr>
                <a:tableStyleId>{BC89EF96-8CEA-46FF-86C4-4CE0E7609802}</a:tableStyleId>
              </a:tblPr>
              <a:tblGrid>
                <a:gridCol w="4197907">
                  <a:extLst>
                    <a:ext uri="{9D8B030D-6E8A-4147-A177-3AD203B41FA5}">
                      <a16:colId xmlns:a16="http://schemas.microsoft.com/office/drawing/2014/main" val="20000"/>
                    </a:ext>
                  </a:extLst>
                </a:gridCol>
                <a:gridCol w="3298620">
                  <a:extLst>
                    <a:ext uri="{9D8B030D-6E8A-4147-A177-3AD203B41FA5}">
                      <a16:colId xmlns:a16="http://schemas.microsoft.com/office/drawing/2014/main" val="20001"/>
                    </a:ext>
                  </a:extLst>
                </a:gridCol>
              </a:tblGrid>
              <a:tr h="256032">
                <a:tc>
                  <a:txBody>
                    <a:bodyPr/>
                    <a:lstStyle/>
                    <a:p>
                      <a:pPr algn="l">
                        <a:spcAft>
                          <a:spcPts val="0"/>
                        </a:spcAft>
                      </a:pPr>
                      <a:r>
                        <a:rPr lang="en-US" sz="1700" kern="100" dirty="0" err="1"/>
                        <a:t>boolean</a:t>
                      </a:r>
                      <a:r>
                        <a:rPr lang="en-US" sz="1700" kern="100" dirty="0"/>
                        <a:t> </a:t>
                      </a:r>
                      <a:r>
                        <a:rPr lang="en-US" sz="1700" kern="100" dirty="0" err="1"/>
                        <a:t>isEmpty</a:t>
                      </a:r>
                      <a:r>
                        <a:rPr lang="en-US" sz="1700" kern="100" dirty="0"/>
                        <a:t>()</a:t>
                      </a:r>
                      <a:endParaRPr lang="zh-CN" sz="1700" b="0" kern="100" dirty="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a:t>判断是否为空</a:t>
                      </a:r>
                      <a:endParaRPr lang="zh-CN" sz="17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0"/>
                  </a:ext>
                </a:extLst>
              </a:tr>
              <a:tr h="256032">
                <a:tc>
                  <a:txBody>
                    <a:bodyPr/>
                    <a:lstStyle/>
                    <a:p>
                      <a:pPr algn="l">
                        <a:spcAft>
                          <a:spcPts val="0"/>
                        </a:spcAft>
                      </a:pPr>
                      <a:r>
                        <a:rPr lang="en-US" sz="1700" kern="100" dirty="0"/>
                        <a:t>Set&lt;K&gt; </a:t>
                      </a:r>
                      <a:r>
                        <a:rPr lang="en-US" sz="1700" kern="100" dirty="0" err="1"/>
                        <a:t>keySet</a:t>
                      </a:r>
                      <a:r>
                        <a:rPr lang="en-US" sz="1700" kern="100" dirty="0"/>
                        <a:t>()</a:t>
                      </a:r>
                      <a:endParaRPr lang="zh-CN" sz="1700" b="0" kern="100" dirty="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a:t>将全部的</a:t>
                      </a:r>
                      <a:r>
                        <a:rPr lang="en-US" sz="1700" kern="100"/>
                        <a:t>key</a:t>
                      </a:r>
                      <a:r>
                        <a:rPr lang="zh-CN" sz="1700" kern="100"/>
                        <a:t>变为</a:t>
                      </a:r>
                      <a:r>
                        <a:rPr lang="en-US" sz="1700" kern="100"/>
                        <a:t>Set</a:t>
                      </a:r>
                      <a:r>
                        <a:rPr lang="zh-CN" sz="1700" kern="100"/>
                        <a:t>集合</a:t>
                      </a:r>
                      <a:endParaRPr lang="zh-CN" sz="17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1"/>
                  </a:ext>
                </a:extLst>
              </a:tr>
              <a:tr h="256032">
                <a:tc>
                  <a:txBody>
                    <a:bodyPr/>
                    <a:lstStyle/>
                    <a:p>
                      <a:pPr algn="l">
                        <a:spcAft>
                          <a:spcPts val="0"/>
                        </a:spcAft>
                      </a:pPr>
                      <a:r>
                        <a:rPr lang="en-US" sz="1700" kern="100" dirty="0"/>
                        <a:t>Collection&lt;V&gt; values()</a:t>
                      </a:r>
                      <a:endParaRPr lang="zh-CN" sz="1700" b="0" kern="100" dirty="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a:t>将全部的</a:t>
                      </a:r>
                      <a:r>
                        <a:rPr lang="en-US" sz="1700" kern="100"/>
                        <a:t>value</a:t>
                      </a:r>
                      <a:r>
                        <a:rPr lang="zh-CN" sz="1700" kern="100"/>
                        <a:t>变为</a:t>
                      </a:r>
                      <a:r>
                        <a:rPr lang="en-US" sz="1700" kern="100"/>
                        <a:t>Collection</a:t>
                      </a:r>
                      <a:r>
                        <a:rPr lang="zh-CN" sz="1700" kern="100"/>
                        <a:t>集合</a:t>
                      </a:r>
                      <a:endParaRPr lang="zh-CN" sz="17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2"/>
                  </a:ext>
                </a:extLst>
              </a:tr>
              <a:tr h="256032">
                <a:tc>
                  <a:txBody>
                    <a:bodyPr/>
                    <a:lstStyle/>
                    <a:p>
                      <a:pPr algn="l">
                        <a:spcAft>
                          <a:spcPts val="0"/>
                        </a:spcAft>
                      </a:pPr>
                      <a:r>
                        <a:rPr lang="en-US" sz="1700" kern="100"/>
                        <a:t>V put(K key,V value)</a:t>
                      </a:r>
                      <a:endParaRPr lang="zh-CN" sz="17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a:t>向集合中增加内容</a:t>
                      </a:r>
                      <a:endParaRPr lang="zh-CN" sz="17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3"/>
                  </a:ext>
                </a:extLst>
              </a:tr>
              <a:tr h="256032">
                <a:tc>
                  <a:txBody>
                    <a:bodyPr/>
                    <a:lstStyle/>
                    <a:p>
                      <a:pPr algn="l">
                        <a:spcAft>
                          <a:spcPts val="0"/>
                        </a:spcAft>
                      </a:pPr>
                      <a:r>
                        <a:rPr lang="en-US" sz="1700" kern="100"/>
                        <a:t>void putAll(Map&lt;? extends K,? extends V&gt; m)</a:t>
                      </a:r>
                      <a:endParaRPr lang="zh-CN" sz="17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a:t>增加一组集合</a:t>
                      </a:r>
                      <a:endParaRPr lang="zh-CN" sz="1700" b="0" kern="10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4"/>
                  </a:ext>
                </a:extLst>
              </a:tr>
              <a:tr h="256032">
                <a:tc>
                  <a:txBody>
                    <a:bodyPr/>
                    <a:lstStyle/>
                    <a:p>
                      <a:pPr algn="l">
                        <a:spcAft>
                          <a:spcPts val="0"/>
                        </a:spcAft>
                      </a:pPr>
                      <a:r>
                        <a:rPr lang="en-US" sz="1700" kern="100" dirty="0"/>
                        <a:t>V remove(Object key)</a:t>
                      </a:r>
                      <a:endParaRPr lang="zh-CN" sz="1700" b="0" kern="100" dirty="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tc>
                  <a:txBody>
                    <a:bodyPr/>
                    <a:lstStyle/>
                    <a:p>
                      <a:pPr algn="just">
                        <a:spcAft>
                          <a:spcPts val="0"/>
                        </a:spcAft>
                      </a:pPr>
                      <a:r>
                        <a:rPr lang="zh-CN" sz="1700" kern="100" dirty="0"/>
                        <a:t>根据</a:t>
                      </a:r>
                      <a:r>
                        <a:rPr lang="en-US" sz="1700" kern="100" dirty="0"/>
                        <a:t>key</a:t>
                      </a:r>
                      <a:r>
                        <a:rPr lang="zh-CN" sz="1700" kern="100" dirty="0"/>
                        <a:t>删除内容</a:t>
                      </a:r>
                      <a:endParaRPr lang="zh-CN" sz="1700" b="0" kern="100" dirty="0">
                        <a:solidFill>
                          <a:schemeClr val="tx1"/>
                        </a:solidFill>
                        <a:latin typeface="Times New Roman" panose="02020603050405020304"/>
                        <a:ea typeface="宋体" panose="02010600030101010101" pitchFamily="2" charset="-122"/>
                        <a:cs typeface="Times New Roman" panose="02020603050405020304"/>
                      </a:endParaRPr>
                    </a:p>
                  </a:txBody>
                  <a:tcPr marL="86416" marR="86416" marT="0" marB="0"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6</a:t>
            </a:r>
            <a:r>
              <a:rPr lang="zh-CN" altLang="en-US" dirty="0"/>
              <a:t>、集合框架</a:t>
            </a:r>
            <a:r>
              <a:rPr lang="en-US" altLang="zh-CN" dirty="0"/>
              <a:t>Map</a:t>
            </a:r>
            <a:r>
              <a:rPr lang="zh-CN" altLang="en-US" dirty="0"/>
              <a:t>接口</a:t>
            </a:r>
          </a:p>
        </p:txBody>
      </p:sp>
      <p:sp>
        <p:nvSpPr>
          <p:cNvPr id="7171" name="内容占位符 4"/>
          <p:cNvSpPr>
            <a:spLocks noGrp="1"/>
          </p:cNvSpPr>
          <p:nvPr>
            <p:ph idx="1"/>
          </p:nvPr>
        </p:nvSpPr>
        <p:spPr/>
        <p:txBody>
          <a:bodyPr/>
          <a:lstStyle/>
          <a:p>
            <a:r>
              <a:rPr lang="en-US" altLang="zh-CN" sz="2000" b="1" dirty="0"/>
              <a:t>2</a:t>
            </a:r>
            <a:r>
              <a:rPr lang="zh-CN" altLang="en-US" sz="2000" b="1" dirty="0"/>
              <a:t>、</a:t>
            </a:r>
            <a:r>
              <a:rPr lang="en-US" altLang="zh-CN" sz="2000" b="1" dirty="0" err="1"/>
              <a:t>HashMap</a:t>
            </a:r>
            <a:endParaRPr lang="en-US" altLang="zh-CN" sz="2000" b="1" dirty="0"/>
          </a:p>
          <a:p>
            <a:r>
              <a:rPr lang="en-US" altLang="zh-CN" sz="1900" dirty="0"/>
              <a:t>public class </a:t>
            </a:r>
            <a:r>
              <a:rPr lang="en-US" altLang="zh-CN" sz="1900" b="1" dirty="0" err="1"/>
              <a:t>HashMap</a:t>
            </a:r>
            <a:r>
              <a:rPr lang="en-US" altLang="zh-CN" sz="1900" b="1" dirty="0"/>
              <a:t>&lt;K,V&gt; </a:t>
            </a:r>
            <a:r>
              <a:rPr lang="en-US" altLang="zh-CN" sz="1900" dirty="0"/>
              <a:t>extends </a:t>
            </a:r>
            <a:r>
              <a:rPr lang="en-US" altLang="zh-CN" sz="1900" dirty="0" err="1"/>
              <a:t>AbstractMap</a:t>
            </a:r>
            <a:r>
              <a:rPr lang="en-US" altLang="zh-CN" sz="1900" dirty="0"/>
              <a:t>&lt;K,V&gt; </a:t>
            </a:r>
          </a:p>
          <a:p>
            <a:r>
              <a:rPr lang="en-US" altLang="zh-CN" sz="1900" dirty="0"/>
              <a:t>implements Map&lt;K,V&gt;, </a:t>
            </a:r>
            <a:r>
              <a:rPr lang="en-US" altLang="zh-CN" sz="1900" dirty="0" err="1"/>
              <a:t>Cloneable</a:t>
            </a:r>
            <a:r>
              <a:rPr lang="en-US" altLang="zh-CN" sz="1900" dirty="0"/>
              <a:t>, </a:t>
            </a:r>
            <a:r>
              <a:rPr lang="en-US" altLang="zh-CN" sz="1900" dirty="0" err="1"/>
              <a:t>Serializable</a:t>
            </a:r>
            <a:endParaRPr lang="en-US" altLang="zh-CN" sz="1900" dirty="0"/>
          </a:p>
          <a:p>
            <a:r>
              <a:rPr lang="zh-CN" altLang="en-US" sz="1900" dirty="0"/>
              <a:t>基于哈希表的 </a:t>
            </a:r>
            <a:r>
              <a:rPr lang="en-US" altLang="zh-CN" sz="1900" dirty="0"/>
              <a:t>Map </a:t>
            </a:r>
            <a:r>
              <a:rPr lang="zh-CN" altLang="en-US" sz="1900" dirty="0"/>
              <a:t>接口的实现。此实现提供所有可选的映射操作，并允许使用 </a:t>
            </a:r>
            <a:r>
              <a:rPr lang="en-US" altLang="zh-CN" sz="1900" dirty="0"/>
              <a:t>null </a:t>
            </a:r>
            <a:r>
              <a:rPr lang="zh-CN" altLang="en-US" sz="1900" dirty="0"/>
              <a:t>值和 </a:t>
            </a:r>
            <a:r>
              <a:rPr lang="en-US" altLang="zh-CN" sz="1900" dirty="0"/>
              <a:t>null </a:t>
            </a:r>
            <a:r>
              <a:rPr lang="zh-CN" altLang="en-US" sz="1900" dirty="0"/>
              <a:t>键。（除了非同步和允许使用 </a:t>
            </a:r>
            <a:r>
              <a:rPr lang="en-US" altLang="zh-CN" sz="1900" dirty="0"/>
              <a:t>null </a:t>
            </a:r>
            <a:r>
              <a:rPr lang="zh-CN" altLang="en-US" sz="1900" dirty="0"/>
              <a:t>之外，</a:t>
            </a:r>
            <a:r>
              <a:rPr lang="en-US" altLang="zh-CN" sz="1900" dirty="0" err="1"/>
              <a:t>HashMap</a:t>
            </a:r>
            <a:r>
              <a:rPr lang="en-US" altLang="zh-CN" sz="1900" dirty="0"/>
              <a:t> </a:t>
            </a:r>
            <a:r>
              <a:rPr lang="zh-CN" altLang="en-US" sz="1900" dirty="0"/>
              <a:t>类与 </a:t>
            </a:r>
            <a:r>
              <a:rPr lang="en-US" altLang="zh-CN" sz="1900" dirty="0" err="1"/>
              <a:t>Hashtable</a:t>
            </a:r>
            <a:r>
              <a:rPr lang="en-US" altLang="zh-CN" sz="1900" dirty="0"/>
              <a:t> </a:t>
            </a:r>
            <a:r>
              <a:rPr lang="zh-CN" altLang="en-US" sz="1900" dirty="0"/>
              <a:t>大致相同。）此类不保证映射的顺序，特别是它不保证该顺序恒久不变。</a:t>
            </a:r>
            <a:endParaRPr lang="en-US" altLang="zh-CN" sz="19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6</a:t>
            </a:r>
            <a:r>
              <a:rPr lang="zh-CN" altLang="en-US" dirty="0"/>
              <a:t>、集合框架</a:t>
            </a:r>
            <a:r>
              <a:rPr lang="en-US" altLang="zh-CN" dirty="0"/>
              <a:t>Map</a:t>
            </a:r>
            <a:r>
              <a:rPr lang="zh-CN" altLang="en-US" dirty="0"/>
              <a:t>接口</a:t>
            </a:r>
          </a:p>
        </p:txBody>
      </p:sp>
      <p:sp>
        <p:nvSpPr>
          <p:cNvPr id="8195" name="内容占位符 4"/>
          <p:cNvSpPr>
            <a:spLocks noGrp="1"/>
          </p:cNvSpPr>
          <p:nvPr>
            <p:ph idx="1"/>
          </p:nvPr>
        </p:nvSpPr>
        <p:spPr/>
        <p:txBody>
          <a:bodyPr/>
          <a:lstStyle/>
          <a:p>
            <a:r>
              <a:rPr lang="en-US" altLang="zh-CN" sz="2000" b="1" dirty="0"/>
              <a:t>3</a:t>
            </a:r>
            <a:r>
              <a:rPr lang="zh-CN" altLang="en-US" sz="2000" b="1" dirty="0"/>
              <a:t>、</a:t>
            </a:r>
            <a:r>
              <a:rPr lang="en-US" altLang="zh-CN" sz="2000" b="1" dirty="0" err="1"/>
              <a:t>Hashtable</a:t>
            </a:r>
            <a:endParaRPr lang="en-US" altLang="zh-CN" sz="2000" b="1" dirty="0"/>
          </a:p>
          <a:p>
            <a:r>
              <a:rPr lang="en-US" altLang="zh-CN" sz="1900" dirty="0"/>
              <a:t>public class </a:t>
            </a:r>
            <a:r>
              <a:rPr lang="en-US" altLang="zh-CN" sz="1900" b="1" dirty="0" err="1"/>
              <a:t>Hashtable</a:t>
            </a:r>
            <a:r>
              <a:rPr lang="en-US" altLang="zh-CN" sz="1900" b="1" dirty="0"/>
              <a:t>&lt;K,V&gt; </a:t>
            </a:r>
            <a:r>
              <a:rPr lang="en-US" altLang="zh-CN" sz="1900" dirty="0"/>
              <a:t>extends Dictionary&lt;K,V&gt;</a:t>
            </a:r>
          </a:p>
          <a:p>
            <a:r>
              <a:rPr lang="en-US" altLang="zh-CN" sz="1900" dirty="0"/>
              <a:t>implements Map&lt;K,V&gt;, </a:t>
            </a:r>
            <a:r>
              <a:rPr lang="en-US" altLang="zh-CN" sz="1900" dirty="0" err="1"/>
              <a:t>Cloneable</a:t>
            </a:r>
            <a:r>
              <a:rPr lang="en-US" altLang="zh-CN" sz="1900" dirty="0"/>
              <a:t>, </a:t>
            </a:r>
            <a:r>
              <a:rPr lang="en-US" altLang="zh-CN" sz="1900" dirty="0" err="1"/>
              <a:t>Serializable</a:t>
            </a:r>
            <a:endParaRPr lang="en-US" altLang="zh-CN" sz="1900" dirty="0"/>
          </a:p>
          <a:p>
            <a:r>
              <a:rPr lang="zh-CN" altLang="en-US" sz="1900" dirty="0"/>
              <a:t>此类实现一个哈希表，该哈希表将键映射到相应的值。任何非 </a:t>
            </a:r>
            <a:r>
              <a:rPr lang="en-US" altLang="zh-CN" sz="1900" dirty="0"/>
              <a:t>null </a:t>
            </a:r>
            <a:r>
              <a:rPr lang="zh-CN" altLang="en-US" sz="1900" dirty="0"/>
              <a:t>对象都可以用作键或值。 </a:t>
            </a:r>
          </a:p>
          <a:p>
            <a:r>
              <a:rPr lang="zh-CN" altLang="en-US" sz="1900" dirty="0"/>
              <a:t>为了成功地在哈希表中存储和获取对象，用作键的对象必须实现 </a:t>
            </a:r>
            <a:r>
              <a:rPr lang="en-US" altLang="zh-CN" sz="1900" dirty="0"/>
              <a:t>hashCode </a:t>
            </a:r>
            <a:r>
              <a:rPr lang="zh-CN" altLang="en-US" sz="1900" dirty="0"/>
              <a:t>方法和 </a:t>
            </a:r>
            <a:r>
              <a:rPr lang="en-US" altLang="zh-CN" sz="1900" dirty="0"/>
              <a:t>equals </a:t>
            </a:r>
            <a:r>
              <a:rPr lang="zh-CN" altLang="en-US" sz="1900" dirty="0"/>
              <a:t>方法。</a:t>
            </a:r>
          </a:p>
          <a:p>
            <a:endParaRPr lang="en-US" altLang="zh-CN" sz="19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6</a:t>
            </a:r>
            <a:r>
              <a:rPr lang="zh-CN" altLang="en-US" dirty="0"/>
              <a:t>、集合框架</a:t>
            </a:r>
            <a:r>
              <a:rPr lang="en-US" altLang="zh-CN" dirty="0"/>
              <a:t>Map</a:t>
            </a:r>
            <a:r>
              <a:rPr lang="zh-CN" altLang="en-US" dirty="0"/>
              <a:t>接口</a:t>
            </a:r>
          </a:p>
        </p:txBody>
      </p:sp>
      <p:sp>
        <p:nvSpPr>
          <p:cNvPr id="10243" name="内容占位符 4"/>
          <p:cNvSpPr>
            <a:spLocks noGrp="1"/>
          </p:cNvSpPr>
          <p:nvPr>
            <p:ph idx="1"/>
          </p:nvPr>
        </p:nvSpPr>
        <p:spPr>
          <a:xfrm>
            <a:off x="576104" y="1512555"/>
            <a:ext cx="10369868" cy="4857784"/>
          </a:xfrm>
        </p:spPr>
        <p:txBody>
          <a:bodyPr/>
          <a:lstStyle/>
          <a:p>
            <a:r>
              <a:rPr lang="en-US" altLang="zh-CN" sz="2000" b="1" dirty="0"/>
              <a:t>4</a:t>
            </a:r>
            <a:r>
              <a:rPr lang="zh-CN" altLang="en-US" sz="2000" b="1" dirty="0"/>
              <a:t>、</a:t>
            </a:r>
            <a:r>
              <a:rPr lang="en-US" altLang="zh-CN" sz="2000" b="1" dirty="0" err="1"/>
              <a:t>LinkedHashMap</a:t>
            </a:r>
            <a:endParaRPr lang="en-US" altLang="zh-CN" sz="2000" b="1" dirty="0"/>
          </a:p>
          <a:p>
            <a:r>
              <a:rPr lang="en-US" altLang="zh-CN" sz="1900" dirty="0"/>
              <a:t>public class </a:t>
            </a:r>
            <a:r>
              <a:rPr lang="en-US" altLang="zh-CN" sz="1900" b="1" dirty="0" err="1"/>
              <a:t>LinkedHashMap</a:t>
            </a:r>
            <a:r>
              <a:rPr lang="en-US" altLang="zh-CN" sz="1900" b="1" dirty="0"/>
              <a:t>&lt;K,V&gt;</a:t>
            </a:r>
          </a:p>
          <a:p>
            <a:r>
              <a:rPr lang="en-US" altLang="zh-CN" sz="1900" dirty="0"/>
              <a:t>extends </a:t>
            </a:r>
            <a:r>
              <a:rPr lang="en-US" altLang="zh-CN" sz="1900" dirty="0" err="1"/>
              <a:t>HashMap</a:t>
            </a:r>
            <a:r>
              <a:rPr lang="en-US" altLang="zh-CN" sz="1900" dirty="0"/>
              <a:t>&lt;K,V&gt; implements Map&lt;K,V&gt;</a:t>
            </a:r>
          </a:p>
          <a:p>
            <a:r>
              <a:rPr lang="en-US" altLang="zh-CN" sz="1900" dirty="0"/>
              <a:t>Map </a:t>
            </a:r>
            <a:r>
              <a:rPr lang="zh-CN" altLang="en-US" sz="1900" dirty="0"/>
              <a:t>接口的哈希表和链接列表实现，具有可预知的迭代顺序。此实现与 </a:t>
            </a:r>
            <a:r>
              <a:rPr lang="en-US" altLang="zh-CN" sz="1900" dirty="0" err="1"/>
              <a:t>HashMap</a:t>
            </a:r>
            <a:r>
              <a:rPr lang="en-US" altLang="zh-CN" sz="1900" dirty="0"/>
              <a:t> </a:t>
            </a:r>
            <a:r>
              <a:rPr lang="zh-CN" altLang="en-US" sz="1900" dirty="0"/>
              <a:t>的不同之处在于，后者维护着一个运行于所有条目的双重链接列表。</a:t>
            </a:r>
            <a:endParaRPr lang="en-US" altLang="zh-CN" sz="19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6</a:t>
            </a:r>
            <a:r>
              <a:rPr lang="zh-CN" altLang="en-US" dirty="0"/>
              <a:t>、集合框架</a:t>
            </a:r>
            <a:r>
              <a:rPr lang="en-US" altLang="zh-CN" dirty="0"/>
              <a:t>Map</a:t>
            </a:r>
            <a:r>
              <a:rPr lang="zh-CN" altLang="en-US" dirty="0"/>
              <a:t>接口</a:t>
            </a:r>
          </a:p>
        </p:txBody>
      </p:sp>
      <p:sp>
        <p:nvSpPr>
          <p:cNvPr id="9219" name="内容占位符 4"/>
          <p:cNvSpPr>
            <a:spLocks noGrp="1"/>
          </p:cNvSpPr>
          <p:nvPr>
            <p:ph idx="1"/>
          </p:nvPr>
        </p:nvSpPr>
        <p:spPr/>
        <p:txBody>
          <a:bodyPr/>
          <a:lstStyle/>
          <a:p>
            <a:r>
              <a:rPr lang="en-US" altLang="zh-CN" sz="2000" b="1" dirty="0"/>
              <a:t>5</a:t>
            </a:r>
            <a:r>
              <a:rPr lang="zh-CN" altLang="en-US" sz="2000" b="1" dirty="0"/>
              <a:t>、</a:t>
            </a:r>
            <a:r>
              <a:rPr lang="en-US" altLang="zh-CN" sz="2000" b="1" dirty="0" err="1"/>
              <a:t>TreeMap</a:t>
            </a:r>
            <a:endParaRPr lang="en-US" altLang="zh-CN" sz="2000" b="1" dirty="0"/>
          </a:p>
          <a:p>
            <a:r>
              <a:rPr lang="en-US" altLang="zh-CN" sz="1900" dirty="0"/>
              <a:t>public class </a:t>
            </a:r>
            <a:r>
              <a:rPr lang="en-US" altLang="zh-CN" sz="1900" b="1" dirty="0" err="1"/>
              <a:t>TreeMap</a:t>
            </a:r>
            <a:r>
              <a:rPr lang="en-US" altLang="zh-CN" sz="1900" b="1" dirty="0"/>
              <a:t>&lt;K,V&gt; </a:t>
            </a:r>
            <a:r>
              <a:rPr lang="en-US" altLang="zh-CN" sz="1900" dirty="0"/>
              <a:t>extends </a:t>
            </a:r>
            <a:r>
              <a:rPr lang="en-US" altLang="zh-CN" sz="1900" dirty="0" err="1"/>
              <a:t>AbstractMap</a:t>
            </a:r>
            <a:r>
              <a:rPr lang="en-US" altLang="zh-CN" sz="1900" dirty="0"/>
              <a:t>&lt;K,V&gt;</a:t>
            </a:r>
          </a:p>
          <a:p>
            <a:r>
              <a:rPr lang="en-US" altLang="zh-CN" sz="1900" dirty="0"/>
              <a:t>implements </a:t>
            </a:r>
            <a:r>
              <a:rPr lang="en-US" altLang="zh-CN" sz="1900" dirty="0" err="1"/>
              <a:t>NavigableMap</a:t>
            </a:r>
            <a:r>
              <a:rPr lang="en-US" altLang="zh-CN" sz="1900" dirty="0"/>
              <a:t>&lt;K,V&gt;, </a:t>
            </a:r>
            <a:r>
              <a:rPr lang="en-US" altLang="zh-CN" sz="1900" dirty="0" err="1"/>
              <a:t>Cloneable</a:t>
            </a:r>
            <a:r>
              <a:rPr lang="en-US" altLang="zh-CN" sz="1900" dirty="0"/>
              <a:t>, </a:t>
            </a:r>
            <a:r>
              <a:rPr lang="en-US" altLang="zh-CN" sz="1900" dirty="0" err="1"/>
              <a:t>Serializable</a:t>
            </a:r>
            <a:endParaRPr lang="en-US" altLang="zh-CN" sz="1900" dirty="0"/>
          </a:p>
          <a:p>
            <a:r>
              <a:rPr lang="zh-CN" altLang="en-US" sz="1900" dirty="0"/>
              <a:t>基于红黑树（</a:t>
            </a:r>
            <a:r>
              <a:rPr lang="en-US" altLang="zh-CN" sz="1900" dirty="0"/>
              <a:t>Red-Black tree</a:t>
            </a:r>
            <a:r>
              <a:rPr lang="en-US" sz="1900" dirty="0"/>
              <a:t>）</a:t>
            </a:r>
            <a:r>
              <a:rPr lang="zh-CN" altLang="en-US" sz="1900" dirty="0"/>
              <a:t>的 </a:t>
            </a:r>
            <a:r>
              <a:rPr lang="en-US" altLang="zh-CN" sz="1900" dirty="0" err="1"/>
              <a:t>NavigableMap</a:t>
            </a:r>
            <a:r>
              <a:rPr lang="en-US" altLang="zh-CN" sz="1900" dirty="0"/>
              <a:t> </a:t>
            </a:r>
            <a:r>
              <a:rPr lang="zh-CN" altLang="en-US" sz="1900" dirty="0"/>
              <a:t>实现。该映射根据其键的自然顺序进行排序，或者根据创建映射时提供的 </a:t>
            </a:r>
            <a:r>
              <a:rPr lang="en-US" altLang="zh-CN" sz="1900" dirty="0"/>
              <a:t>Comparator </a:t>
            </a:r>
            <a:r>
              <a:rPr lang="zh-CN" altLang="en-US" sz="1900" dirty="0"/>
              <a:t>进行排序，具体取决于使用的构造方法。 </a:t>
            </a:r>
          </a:p>
          <a:p>
            <a:endParaRPr lang="en-US" altLang="zh-CN" sz="19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a:t>6</a:t>
            </a:r>
            <a:r>
              <a:rPr lang="zh-CN" altLang="en-US" dirty="0"/>
              <a:t>、集合框架</a:t>
            </a:r>
            <a:r>
              <a:rPr lang="en-US" altLang="zh-CN" dirty="0"/>
              <a:t>Map</a:t>
            </a:r>
            <a:r>
              <a:rPr lang="zh-CN" altLang="en-US" dirty="0"/>
              <a:t>接口</a:t>
            </a:r>
          </a:p>
        </p:txBody>
      </p:sp>
      <p:sp>
        <p:nvSpPr>
          <p:cNvPr id="11267" name="内容占位符 4"/>
          <p:cNvSpPr>
            <a:spLocks noGrp="1"/>
          </p:cNvSpPr>
          <p:nvPr>
            <p:ph idx="1"/>
          </p:nvPr>
        </p:nvSpPr>
        <p:spPr/>
        <p:txBody>
          <a:bodyPr/>
          <a:lstStyle/>
          <a:p>
            <a:r>
              <a:rPr lang="en-US" altLang="zh-CN" sz="1900" b="1" dirty="0"/>
              <a:t>1.8 Map</a:t>
            </a:r>
            <a:r>
              <a:rPr lang="zh-CN" altLang="zh-CN" sz="1900" b="1" dirty="0"/>
              <a:t>接口的新方法：</a:t>
            </a:r>
          </a:p>
          <a:p>
            <a:r>
              <a:rPr lang="zh-CN" altLang="zh-CN" sz="1900" dirty="0"/>
              <a:t>在JDK8中Map接口提供了一些新的便利的方法。因为在本文中我所提到的所有Map方法都是以默认值方法的方式实现的，所以现有的Map接口的实现可以直接拥有这些在默认值方法中定义的默认行为，而不需要新增一行代码。</a:t>
            </a:r>
          </a:p>
          <a:p>
            <a:r>
              <a:rPr lang="zh-CN" altLang="zh-CN" sz="1900" dirty="0"/>
              <a:t>getOrDefault(Object, V)</a:t>
            </a:r>
          </a:p>
          <a:p>
            <a:r>
              <a:rPr lang="zh-CN" altLang="zh-CN" sz="1900" dirty="0"/>
              <a:t>putIfAbsent(K,V)</a:t>
            </a:r>
          </a:p>
          <a:p>
            <a:r>
              <a:rPr altLang="zh-CN" sz="1900" dirty="0"/>
              <a:t>remove(Object key, Object value)</a:t>
            </a:r>
            <a:endParaRPr lang="zh-CN" altLang="zh-CN" sz="1900" dirty="0"/>
          </a:p>
          <a:p>
            <a:r>
              <a:rPr lang="zh-CN" altLang="zh-CN" sz="1900" dirty="0"/>
              <a:t>replace(K,V)</a:t>
            </a:r>
          </a:p>
          <a:p>
            <a:r>
              <a:rPr lang="zh-CN" altLang="zh-CN" sz="1900" dirty="0"/>
              <a:t>replace(K,V,V)</a:t>
            </a:r>
          </a:p>
          <a:p>
            <a:r>
              <a:rPr lang="zh-CN" altLang="zh-CN" sz="1900" dirty="0"/>
              <a:t>compute(K key, BiFunction&lt;? super K,? super V,? extends V&gt; remappingFunction)</a:t>
            </a:r>
          </a:p>
          <a:p>
            <a:r>
              <a:rPr lang="zh-CN" altLang="zh-CN" sz="1900" dirty="0"/>
              <a:t>computeIfPresent(K key, BiFunction&lt;? super K,? super V,? extends V&gt; remappingFunction) </a:t>
            </a:r>
          </a:p>
          <a:p>
            <a:r>
              <a:rPr lang="zh-CN" altLang="zh-CN" sz="1900" dirty="0"/>
              <a:t>merge(K key, V value, BiFunction&lt;? super V,? super V,? extends V&gt; remappingFunction)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1</a:t>
            </a:r>
            <a:r>
              <a:rPr lang="zh-CN" altLang="en-US" dirty="0"/>
              <a:t>、集合框架概述</a:t>
            </a:r>
            <a:endParaRPr lang="en-US" altLang="zh-CN" sz="4200" dirty="0"/>
          </a:p>
        </p:txBody>
      </p:sp>
      <p:sp>
        <p:nvSpPr>
          <p:cNvPr id="5123" name="内容占位符 4"/>
          <p:cNvSpPr>
            <a:spLocks noGrp="1"/>
          </p:cNvSpPr>
          <p:nvPr>
            <p:ph idx="1"/>
          </p:nvPr>
        </p:nvSpPr>
        <p:spPr/>
        <p:txBody>
          <a:bodyPr/>
          <a:lstStyle/>
          <a:p>
            <a:r>
              <a:rPr lang="en-US" altLang="zh-CN" sz="2000" b="1" dirty="0"/>
              <a:t>1</a:t>
            </a:r>
            <a:r>
              <a:rPr lang="zh-CN" altLang="en-US" sz="2000" b="1" dirty="0"/>
              <a:t>、集合框架的作用</a:t>
            </a:r>
            <a:endParaRPr lang="en-US" altLang="zh-CN" sz="2000" b="1" dirty="0"/>
          </a:p>
          <a:p>
            <a:r>
              <a:rPr lang="zh-CN" altLang="en-US" sz="2000" dirty="0"/>
              <a:t>在实际开发中，我们经常会对一组相同类型的数据进行统一管理操作。到目前为止，我们可以使用数组结构，链表结构，二叉树结构来实现。</a:t>
            </a:r>
            <a:endParaRPr lang="en-US" altLang="zh-CN" sz="2000" dirty="0"/>
          </a:p>
          <a:p>
            <a:r>
              <a:rPr lang="zh-CN" altLang="en-US" sz="2000" dirty="0"/>
              <a:t>数组的最大问题在于数组中的元素个数是固定的，要实现动态数组，必竟还是比较麻烦，自己实现链表或二叉树结构来管理对象更是不方便。</a:t>
            </a:r>
            <a:endParaRPr lang="en-US" altLang="zh-CN" sz="2000" dirty="0"/>
          </a:p>
          <a:p>
            <a:r>
              <a:rPr lang="zh-CN" altLang="en-US" sz="2000" dirty="0"/>
              <a:t>在</a:t>
            </a:r>
            <a:r>
              <a:rPr lang="en-US" altLang="zh-CN" sz="2000" dirty="0"/>
              <a:t>JDK1.2</a:t>
            </a:r>
            <a:r>
              <a:rPr lang="zh-CN" altLang="en-US" sz="2000" dirty="0"/>
              <a:t>版本后，</a:t>
            </a:r>
            <a:r>
              <a:rPr lang="en-US" altLang="zh-CN" sz="2000" dirty="0"/>
              <a:t>JAVA</a:t>
            </a:r>
            <a:r>
              <a:rPr lang="zh-CN" altLang="en-US" sz="2000" dirty="0"/>
              <a:t>完整的提供了类集合的概念，封装了一组强大的、非常方便的集合框架</a:t>
            </a:r>
            <a:r>
              <a:rPr lang="en-US" altLang="zh-CN" sz="2000" dirty="0"/>
              <a:t>API</a:t>
            </a:r>
            <a:r>
              <a:rPr lang="zh-CN" altLang="en-US" sz="2000" dirty="0"/>
              <a:t>，让我们在开发中大大的提高了效率。</a:t>
            </a:r>
            <a:endParaRPr lang="en-US" altLang="zh-CN" sz="2000" dirty="0"/>
          </a:p>
          <a:p>
            <a:endParaRPr lang="en-US" altLang="zh-CN" sz="2000" dirty="0"/>
          </a:p>
          <a:p>
            <a:r>
              <a:rPr lang="zh-CN" altLang="en-US" sz="2000" dirty="0"/>
              <a:t>集合中分为三大接口：</a:t>
            </a:r>
            <a:endParaRPr lang="en-US" altLang="zh-CN" sz="2000" dirty="0"/>
          </a:p>
          <a:p>
            <a:r>
              <a:rPr lang="en-US" altLang="zh-CN" sz="2000" dirty="0"/>
              <a:t>Collection</a:t>
            </a:r>
            <a:r>
              <a:rPr lang="zh-CN" altLang="en-US" sz="2000" dirty="0"/>
              <a:t>、</a:t>
            </a:r>
            <a:r>
              <a:rPr lang="en-US" altLang="zh-CN" sz="2000" dirty="0"/>
              <a:t>Map</a:t>
            </a:r>
            <a:r>
              <a:rPr lang="zh-CN" altLang="en-US" sz="2000" dirty="0"/>
              <a:t>、</a:t>
            </a:r>
            <a:r>
              <a:rPr lang="en-US" altLang="zh-CN" sz="2000" dirty="0" err="1"/>
              <a:t>Iterator</a:t>
            </a:r>
            <a:endParaRPr lang="zh-CN" altLang="zh-CN" sz="2000" dirty="0"/>
          </a:p>
          <a:p>
            <a:r>
              <a:rPr lang="zh-CN" altLang="en-US" sz="2000" dirty="0"/>
              <a:t>集合框架的接口和类在</a:t>
            </a:r>
            <a:r>
              <a:rPr lang="en-US" altLang="zh-CN" sz="2000" dirty="0" err="1"/>
              <a:t>java.util</a:t>
            </a:r>
            <a:r>
              <a:rPr lang="zh-CN" altLang="en-US" sz="2000" dirty="0"/>
              <a:t>包中</a:t>
            </a:r>
          </a:p>
          <a:p>
            <a:endParaRPr lang="en-US" altLang="zh-CN" sz="19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7</a:t>
            </a:r>
            <a:r>
              <a:rPr lang="zh-CN" altLang="en-US" dirty="0"/>
              <a:t>、</a:t>
            </a:r>
            <a:r>
              <a:rPr lang="en-US" altLang="zh-CN" dirty="0"/>
              <a:t>Collections</a:t>
            </a:r>
            <a:r>
              <a:rPr lang="zh-CN" altLang="zh-CN" dirty="0"/>
              <a:t>工具类</a:t>
            </a:r>
            <a:endParaRPr lang="zh-CN" altLang="zh-CN" sz="4200" dirty="0"/>
          </a:p>
        </p:txBody>
      </p:sp>
      <p:sp>
        <p:nvSpPr>
          <p:cNvPr id="7171" name="内容占位符 4"/>
          <p:cNvSpPr>
            <a:spLocks noGrp="1"/>
          </p:cNvSpPr>
          <p:nvPr>
            <p:ph idx="1"/>
          </p:nvPr>
        </p:nvSpPr>
        <p:spPr/>
        <p:txBody>
          <a:bodyPr>
            <a:normAutofit/>
          </a:bodyPr>
          <a:lstStyle/>
          <a:p>
            <a:r>
              <a:rPr lang="en-US" altLang="zh-CN" sz="2000" b="1" dirty="0"/>
              <a:t>Collections</a:t>
            </a:r>
            <a:r>
              <a:rPr lang="zh-CN" altLang="en-US" sz="2000" b="1" dirty="0"/>
              <a:t>类</a:t>
            </a:r>
            <a:endParaRPr lang="en-US" altLang="zh-CN" sz="2000" b="1" dirty="0"/>
          </a:p>
          <a:p>
            <a:r>
              <a:rPr lang="en-US" altLang="zh-CN" dirty="0"/>
              <a:t>Collections工具类提供了大量针对Collection/Map的操作，总体可分为四类，都为静态（static）方法：</a:t>
            </a:r>
            <a:br>
              <a:rPr lang="fr-FR" dirty="0"/>
            </a:br>
            <a:endParaRPr lang="fr-FR" dirty="0"/>
          </a:p>
          <a:p>
            <a:r>
              <a:rPr lang="zh-CN" altLang="zh-CN" b="1" dirty="0"/>
              <a:t>1. 排序操作（主要针对List接口相关）</a:t>
            </a:r>
          </a:p>
          <a:p>
            <a:r>
              <a:rPr lang="zh-CN" altLang="zh-CN" dirty="0"/>
              <a:t>reverse(List list)：反转指定List集合中元素的顺序</a:t>
            </a:r>
          </a:p>
          <a:p>
            <a:r>
              <a:rPr lang="zh-CN" altLang="zh-CN" dirty="0"/>
              <a:t>shuffle(List list)：对List中的元素进行随机排序（洗牌）</a:t>
            </a:r>
          </a:p>
          <a:p>
            <a:r>
              <a:rPr lang="zh-CN" altLang="zh-CN" dirty="0"/>
              <a:t>sort(List list)：对List里的元素根据自然升序排序</a:t>
            </a:r>
          </a:p>
          <a:p>
            <a:r>
              <a:rPr lang="zh-CN" altLang="zh-CN" dirty="0"/>
              <a:t>sort(List list, Comparator c)：自定义比较器进行排序</a:t>
            </a:r>
          </a:p>
          <a:p>
            <a:r>
              <a:rPr lang="zh-CN" altLang="zh-CN" dirty="0"/>
              <a:t>swap(List list, int i, int j)：将指定List集合中i处元素和j出元素进行交换</a:t>
            </a:r>
          </a:p>
          <a:p>
            <a:r>
              <a:rPr lang="zh-CN" altLang="zh-CN" dirty="0"/>
              <a:t>rotate(List list, int distance)：将所有元素向右移位指定长度，如果distance等于size那么结果不变</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7</a:t>
            </a:r>
            <a:r>
              <a:rPr lang="zh-CN" altLang="en-US" dirty="0"/>
              <a:t>、</a:t>
            </a:r>
            <a:r>
              <a:rPr lang="en-US" altLang="zh-CN" dirty="0"/>
              <a:t>Collections</a:t>
            </a:r>
            <a:r>
              <a:rPr lang="zh-CN" altLang="zh-CN" dirty="0"/>
              <a:t>工具类</a:t>
            </a:r>
            <a:endParaRPr lang="zh-CN" altLang="zh-CN" sz="4200" dirty="0"/>
          </a:p>
        </p:txBody>
      </p:sp>
      <p:sp>
        <p:nvSpPr>
          <p:cNvPr id="7171" name="内容占位符 4"/>
          <p:cNvSpPr>
            <a:spLocks noGrp="1"/>
          </p:cNvSpPr>
          <p:nvPr>
            <p:ph idx="1"/>
          </p:nvPr>
        </p:nvSpPr>
        <p:spPr/>
        <p:txBody>
          <a:bodyPr>
            <a:normAutofit/>
          </a:bodyPr>
          <a:lstStyle/>
          <a:p>
            <a:r>
              <a:rPr lang="zh-CN" altLang="zh-CN" b="1" dirty="0"/>
              <a:t>2. 查找和替换（主要针对Collection接口相关）</a:t>
            </a:r>
          </a:p>
          <a:p>
            <a:r>
              <a:rPr lang="zh-CN" altLang="zh-CN" dirty="0"/>
              <a:t>binarySearch(List list, Object key)：使用二分搜索法，以获得指定对象在List中的索引，前提是集合已经排序</a:t>
            </a:r>
          </a:p>
          <a:p>
            <a:r>
              <a:rPr lang="zh-CN" altLang="zh-CN" dirty="0"/>
              <a:t>max(Collection coll)：返回最大元素</a:t>
            </a:r>
          </a:p>
          <a:p>
            <a:r>
              <a:rPr lang="zh-CN" altLang="zh-CN" dirty="0"/>
              <a:t>max(Collection coll, Comparator comp)：根据自定义比较器，返回最大元素</a:t>
            </a:r>
          </a:p>
          <a:p>
            <a:r>
              <a:rPr lang="zh-CN" altLang="zh-CN" dirty="0"/>
              <a:t>min(Collection coll)：返回最小元素</a:t>
            </a:r>
          </a:p>
          <a:p>
            <a:r>
              <a:rPr lang="zh-CN" altLang="zh-CN" dirty="0"/>
              <a:t>min(Collection coll, Comparator comp)：根据自定义比较器，返回最小元素</a:t>
            </a:r>
          </a:p>
          <a:p>
            <a:r>
              <a:rPr lang="zh-CN" altLang="zh-CN" dirty="0"/>
              <a:t>fill(List list, Object obj)：使用指定对象填充</a:t>
            </a:r>
          </a:p>
          <a:p>
            <a:r>
              <a:rPr lang="zh-CN" altLang="zh-CN" dirty="0"/>
              <a:t>frequency(Collection Object o)：返回指定集合中指定对象出现的次数</a:t>
            </a:r>
          </a:p>
          <a:p>
            <a:r>
              <a:rPr lang="zh-CN" altLang="zh-CN" dirty="0"/>
              <a:t>replaceAll(List list, Object old, Object new)：替换</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7</a:t>
            </a:r>
            <a:r>
              <a:rPr lang="zh-CN" altLang="en-US" dirty="0"/>
              <a:t>、</a:t>
            </a:r>
            <a:r>
              <a:rPr lang="en-US" altLang="zh-CN" dirty="0"/>
              <a:t>Collections</a:t>
            </a:r>
            <a:r>
              <a:rPr lang="zh-CN" altLang="zh-CN" dirty="0"/>
              <a:t>工具类</a:t>
            </a:r>
            <a:endParaRPr lang="zh-CN" altLang="zh-CN" sz="4200" dirty="0"/>
          </a:p>
        </p:txBody>
      </p:sp>
      <p:sp>
        <p:nvSpPr>
          <p:cNvPr id="7171" name="内容占位符 4"/>
          <p:cNvSpPr>
            <a:spLocks noGrp="1"/>
          </p:cNvSpPr>
          <p:nvPr>
            <p:ph idx="1"/>
          </p:nvPr>
        </p:nvSpPr>
        <p:spPr/>
        <p:txBody>
          <a:bodyPr>
            <a:normAutofit/>
          </a:bodyPr>
          <a:lstStyle/>
          <a:p>
            <a:r>
              <a:rPr lang="zh-CN" altLang="zh-CN" b="1" dirty="0"/>
              <a:t>3. 同步控制</a:t>
            </a:r>
          </a:p>
          <a:p>
            <a:r>
              <a:rPr lang="zh-CN" altLang="zh-CN" dirty="0"/>
              <a:t>Collections工具类中提供了多个synchronizedXxx方法，该方法返回指定集合对象对应的同步对象，从而解决多线程并发访问集合时线程的安全问题。HashSet、ArrayList、HashMap都是线程不安全的，如果需要考虑同步，则使用这些方法。这些方法主要有：synchronizedSet、synchronizedSortedSet、synchronizedList、synchronizedMap、synchronizedSortedMap。</a:t>
            </a:r>
          </a:p>
          <a:p>
            <a:endParaRPr lang="zh-CN" altLang="zh-CN" dirty="0"/>
          </a:p>
          <a:p>
            <a:r>
              <a:rPr lang="zh-CN" altLang="zh-CN" b="1" dirty="0">
                <a:solidFill>
                  <a:srgbClr val="FF0000"/>
                </a:solidFill>
              </a:rPr>
              <a:t>特别需要指出的是，在使用迭代方法遍历集合时需要手工同步返回的集合。</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7</a:t>
            </a:r>
            <a:r>
              <a:rPr lang="zh-CN" altLang="en-US" dirty="0"/>
              <a:t>、</a:t>
            </a:r>
            <a:r>
              <a:rPr lang="en-US" altLang="zh-CN" dirty="0"/>
              <a:t>Collections</a:t>
            </a:r>
            <a:r>
              <a:rPr lang="zh-CN" altLang="zh-CN" dirty="0"/>
              <a:t>工具类</a:t>
            </a:r>
            <a:endParaRPr lang="zh-CN" altLang="zh-CN" sz="4200" dirty="0"/>
          </a:p>
        </p:txBody>
      </p:sp>
      <p:sp>
        <p:nvSpPr>
          <p:cNvPr id="7171" name="内容占位符 4"/>
          <p:cNvSpPr>
            <a:spLocks noGrp="1"/>
          </p:cNvSpPr>
          <p:nvPr>
            <p:ph idx="1"/>
          </p:nvPr>
        </p:nvSpPr>
        <p:spPr/>
        <p:txBody>
          <a:bodyPr>
            <a:normAutofit/>
          </a:bodyPr>
          <a:lstStyle/>
          <a:p>
            <a:r>
              <a:rPr lang="zh-CN" altLang="zh-CN" b="1" dirty="0"/>
              <a:t>4. 设置不可变集合</a:t>
            </a:r>
          </a:p>
          <a:p>
            <a:r>
              <a:rPr lang="zh-CN" altLang="zh-CN" dirty="0"/>
              <a:t>Collections有三类方法可返回一个不可变集合：</a:t>
            </a:r>
          </a:p>
          <a:p>
            <a:endParaRPr lang="zh-CN" altLang="zh-CN" dirty="0"/>
          </a:p>
          <a:p>
            <a:r>
              <a:rPr lang="zh-CN" altLang="zh-CN" dirty="0"/>
              <a:t>emptyXxx()：返回一个空的不可变的集合对象</a:t>
            </a:r>
          </a:p>
          <a:p>
            <a:r>
              <a:rPr lang="zh-CN" altLang="zh-CN" dirty="0"/>
              <a:t>singletonXxx()：返回一个只包含指定对象的，不可变的集合对象。</a:t>
            </a:r>
          </a:p>
          <a:p>
            <a:r>
              <a:rPr lang="zh-CN" altLang="zh-CN" dirty="0"/>
              <a:t>unmodifiableXxx()：返回指定集合对象的不可变视图</a:t>
            </a:r>
          </a:p>
          <a:p>
            <a:endParaRPr lang="zh-CN" altLang="zh-CN" dirty="0"/>
          </a:p>
          <a:p>
            <a:r>
              <a:rPr lang="zh-CN" altLang="zh-CN" b="1" dirty="0"/>
              <a:t>5. 其它</a:t>
            </a:r>
          </a:p>
          <a:p>
            <a:r>
              <a:rPr lang="zh-CN" altLang="zh-CN" dirty="0"/>
              <a:t>disjoint(Collection&lt;?&gt; c1, Collection&lt;?&gt; c2) - 如果两个指定 collection 中没有相同的元素，则返回 true。</a:t>
            </a:r>
          </a:p>
          <a:p>
            <a:r>
              <a:rPr lang="zh-CN" altLang="zh-CN" dirty="0"/>
              <a:t>addAll(Collection&lt;? super T&gt; c, T... a) - 一种方便的方式，将所有指定元素添加到指定 collection 中。 </a:t>
            </a:r>
          </a:p>
          <a:p>
            <a:r>
              <a:rPr lang="zh-CN" altLang="zh-CN" dirty="0"/>
              <a:t>Comparator&lt;T&gt; reverseOrder(Comparator&lt;T&gt; cmp) - 返回一个比较器，它强行反转指定比较器的顺序。如果指定比较器为 null，则此方法等同于 reverseOrder()（换句话说，它返回一个比较器，该比较器将强行反转实现 Comparable 接口那些对象 collection 上的自然顺序）。</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7</a:t>
            </a:r>
            <a:r>
              <a:rPr lang="zh-CN" altLang="en-US" dirty="0"/>
              <a:t>、</a:t>
            </a:r>
            <a:r>
              <a:rPr lang="en-US" altLang="zh-CN" dirty="0">
                <a:sym typeface="+mn-ea"/>
              </a:rPr>
              <a:t>Optional</a:t>
            </a:r>
            <a:r>
              <a:rPr lang="zh-CN" altLang="en-US" dirty="0">
                <a:sym typeface="+mn-ea"/>
              </a:rPr>
              <a:t>容器</a:t>
            </a:r>
            <a:r>
              <a:rPr lang="zh-CN" altLang="zh-CN" dirty="0">
                <a:sym typeface="+mn-ea"/>
              </a:rPr>
              <a:t>类（</a:t>
            </a:r>
            <a:r>
              <a:rPr lang="en-US" altLang="zh-CN" dirty="0">
                <a:sym typeface="+mn-ea"/>
              </a:rPr>
              <a:t>JDK1.8</a:t>
            </a:r>
            <a:r>
              <a:rPr lang="zh-CN" altLang="zh-CN" dirty="0">
                <a:sym typeface="+mn-ea"/>
              </a:rPr>
              <a:t>）</a:t>
            </a:r>
            <a:endParaRPr lang="zh-CN" altLang="zh-CN" sz="4200" dirty="0"/>
          </a:p>
        </p:txBody>
      </p:sp>
      <p:sp>
        <p:nvSpPr>
          <p:cNvPr id="7171" name="内容占位符 4"/>
          <p:cNvSpPr>
            <a:spLocks noGrp="1"/>
          </p:cNvSpPr>
          <p:nvPr>
            <p:ph idx="1"/>
          </p:nvPr>
        </p:nvSpPr>
        <p:spPr>
          <a:xfrm>
            <a:off x="575945" y="1393190"/>
            <a:ext cx="10370185" cy="4855845"/>
          </a:xfrm>
        </p:spPr>
        <p:txBody>
          <a:bodyPr>
            <a:normAutofit fontScale="90000"/>
          </a:bodyPr>
          <a:lstStyle/>
          <a:p>
            <a:pPr>
              <a:lnSpc>
                <a:spcPct val="110000"/>
              </a:lnSpc>
            </a:pPr>
            <a:r>
              <a:rPr lang="en-US" altLang="zh-CN" sz="1800" b="1" dirty="0">
                <a:sym typeface="+mn-ea"/>
              </a:rPr>
              <a:t>Optional</a:t>
            </a:r>
            <a:r>
              <a:rPr lang="zh-CN" altLang="en-US" sz="1800" b="1" dirty="0">
                <a:sym typeface="+mn-ea"/>
              </a:rPr>
              <a:t>容器</a:t>
            </a:r>
            <a:r>
              <a:rPr lang="zh-CN" altLang="zh-CN" sz="1800" b="1" dirty="0">
                <a:sym typeface="+mn-ea"/>
              </a:rPr>
              <a:t>类（</a:t>
            </a:r>
            <a:r>
              <a:rPr lang="en-US" altLang="zh-CN" sz="1800" b="1" dirty="0">
                <a:sym typeface="+mn-ea"/>
              </a:rPr>
              <a:t>JDK1.8</a:t>
            </a:r>
            <a:r>
              <a:rPr lang="zh-CN" altLang="zh-CN" sz="1800" b="1" dirty="0">
                <a:sym typeface="+mn-ea"/>
              </a:rPr>
              <a:t>）</a:t>
            </a:r>
            <a:endParaRPr lang="zh-CN" altLang="zh-CN" sz="1800" b="1" dirty="0"/>
          </a:p>
          <a:p>
            <a:pPr>
              <a:lnSpc>
                <a:spcPct val="110000"/>
              </a:lnSpc>
            </a:pPr>
            <a:r>
              <a:rPr lang="zh-CN" altLang="zh-CN" sz="1800" dirty="0"/>
              <a:t>这是一个可以为null的容器对象。如果值存在则isPresent()方法会返回true，调用get()方法会返回该对象。</a:t>
            </a:r>
          </a:p>
          <a:p>
            <a:pPr>
              <a:lnSpc>
                <a:spcPct val="110000"/>
              </a:lnSpc>
            </a:pPr>
            <a:endParaRPr lang="zh-CN" altLang="zh-CN" sz="1800" dirty="0"/>
          </a:p>
          <a:p>
            <a:pPr>
              <a:lnSpc>
                <a:spcPct val="110000"/>
              </a:lnSpc>
            </a:pPr>
            <a:r>
              <a:rPr lang="zh-CN" altLang="zh-CN" sz="1800" b="1" dirty="0"/>
              <a:t>of：</a:t>
            </a:r>
          </a:p>
          <a:p>
            <a:pPr>
              <a:lnSpc>
                <a:spcPct val="110000"/>
              </a:lnSpc>
            </a:pPr>
            <a:r>
              <a:rPr lang="zh-CN" altLang="zh-CN" sz="1800" dirty="0"/>
              <a:t>为非null的值创建一个Optional。</a:t>
            </a:r>
          </a:p>
          <a:p>
            <a:pPr>
              <a:lnSpc>
                <a:spcPct val="110000"/>
              </a:lnSpc>
            </a:pPr>
            <a:r>
              <a:rPr lang="zh-CN" altLang="zh-CN" sz="1800" b="1" dirty="0"/>
              <a:t>ofNullable：</a:t>
            </a:r>
          </a:p>
          <a:p>
            <a:pPr>
              <a:lnSpc>
                <a:spcPct val="110000"/>
              </a:lnSpc>
            </a:pPr>
            <a:r>
              <a:rPr lang="zh-CN" altLang="zh-CN" sz="1800" dirty="0"/>
              <a:t>为指定的值创建一个Optional，如果指定的值为null，则返回一个空的Optional。</a:t>
            </a:r>
          </a:p>
          <a:p>
            <a:pPr>
              <a:lnSpc>
                <a:spcPct val="110000"/>
              </a:lnSpc>
            </a:pPr>
            <a:r>
              <a:rPr lang="zh-CN" altLang="zh-CN" sz="1800" b="1" dirty="0"/>
              <a:t>isPresent：</a:t>
            </a:r>
          </a:p>
          <a:p>
            <a:pPr>
              <a:lnSpc>
                <a:spcPct val="110000"/>
              </a:lnSpc>
            </a:pPr>
            <a:r>
              <a:rPr lang="zh-CN" altLang="zh-CN" sz="1800" dirty="0"/>
              <a:t>如果值存在返回true，否则返回false。</a:t>
            </a:r>
          </a:p>
          <a:p>
            <a:pPr>
              <a:lnSpc>
                <a:spcPct val="110000"/>
              </a:lnSpc>
            </a:pPr>
            <a:r>
              <a:rPr lang="zh-CN" altLang="zh-CN" sz="1800" b="1" dirty="0"/>
              <a:t>get：</a:t>
            </a:r>
          </a:p>
          <a:p>
            <a:pPr>
              <a:lnSpc>
                <a:spcPct val="110000"/>
              </a:lnSpc>
            </a:pPr>
            <a:r>
              <a:rPr lang="zh-CN" altLang="zh-CN" sz="1800" dirty="0"/>
              <a:t>如果Optional有值则将其返回，否则抛出NoSuchElementException。</a:t>
            </a:r>
          </a:p>
          <a:p>
            <a:pPr>
              <a:lnSpc>
                <a:spcPct val="110000"/>
              </a:lnSpc>
            </a:pPr>
            <a:r>
              <a:rPr lang="zh-CN" altLang="zh-CN" sz="1800" b="1" dirty="0"/>
              <a:t>ifPresent：</a:t>
            </a:r>
          </a:p>
          <a:p>
            <a:pPr>
              <a:lnSpc>
                <a:spcPct val="110000"/>
              </a:lnSpc>
            </a:pPr>
            <a:r>
              <a:rPr lang="zh-CN" altLang="zh-CN" sz="1800" dirty="0"/>
              <a:t>如果Optional实例有值则为其调用consumer，否则不做处理</a:t>
            </a:r>
          </a:p>
          <a:p>
            <a:pPr>
              <a:lnSpc>
                <a:spcPct val="110000"/>
              </a:lnSpc>
            </a:pPr>
            <a:r>
              <a:rPr lang="zh-CN" altLang="zh-CN" sz="1800" b="1" dirty="0"/>
              <a:t>orElse：</a:t>
            </a:r>
          </a:p>
          <a:p>
            <a:pPr>
              <a:lnSpc>
                <a:spcPct val="110000"/>
              </a:lnSpc>
            </a:pPr>
            <a:r>
              <a:rPr lang="zh-CN" altLang="zh-CN" sz="1800" dirty="0"/>
              <a:t>如果有值则将其返回，否则返回指定的其它值。</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sym typeface="+mn-ea"/>
              </a:rPr>
              <a:t>7</a:t>
            </a:r>
            <a:r>
              <a:rPr lang="zh-CN" altLang="en-US" dirty="0">
                <a:sym typeface="+mn-ea"/>
              </a:rPr>
              <a:t>、</a:t>
            </a:r>
            <a:r>
              <a:rPr lang="en-US" altLang="zh-CN" dirty="0">
                <a:sym typeface="+mn-ea"/>
              </a:rPr>
              <a:t>Optional</a:t>
            </a:r>
            <a:r>
              <a:rPr lang="zh-CN" altLang="en-US" dirty="0">
                <a:sym typeface="+mn-ea"/>
              </a:rPr>
              <a:t>容器</a:t>
            </a:r>
            <a:r>
              <a:rPr lang="zh-CN" altLang="zh-CN" dirty="0">
                <a:sym typeface="+mn-ea"/>
              </a:rPr>
              <a:t>类（</a:t>
            </a:r>
            <a:r>
              <a:rPr lang="en-US" altLang="zh-CN" dirty="0">
                <a:sym typeface="+mn-ea"/>
              </a:rPr>
              <a:t>JDK1.8</a:t>
            </a:r>
            <a:r>
              <a:rPr lang="zh-CN" altLang="zh-CN" dirty="0">
                <a:sym typeface="+mn-ea"/>
              </a:rPr>
              <a:t>）</a:t>
            </a:r>
            <a:endParaRPr lang="zh-CN" altLang="zh-CN" sz="4200" dirty="0"/>
          </a:p>
        </p:txBody>
      </p:sp>
      <p:sp>
        <p:nvSpPr>
          <p:cNvPr id="7171" name="内容占位符 4"/>
          <p:cNvSpPr>
            <a:spLocks noGrp="1"/>
          </p:cNvSpPr>
          <p:nvPr>
            <p:ph idx="1"/>
          </p:nvPr>
        </p:nvSpPr>
        <p:spPr>
          <a:xfrm>
            <a:off x="575945" y="1052830"/>
            <a:ext cx="10370185" cy="5628005"/>
          </a:xfrm>
        </p:spPr>
        <p:txBody>
          <a:bodyPr>
            <a:normAutofit/>
          </a:bodyPr>
          <a:lstStyle/>
          <a:p>
            <a:pPr>
              <a:lnSpc>
                <a:spcPct val="130000"/>
              </a:lnSpc>
            </a:pPr>
            <a:r>
              <a:rPr lang="zh-CN" altLang="zh-CN" sz="1800" b="1" dirty="0"/>
              <a:t>orElseGet：</a:t>
            </a:r>
          </a:p>
          <a:p>
            <a:pPr>
              <a:lnSpc>
                <a:spcPct val="130000"/>
              </a:lnSpc>
            </a:pPr>
            <a:r>
              <a:rPr lang="zh-CN" altLang="zh-CN" sz="1800" dirty="0"/>
              <a:t>orElseGet与orElse方法类似，区别在于得到的默认值。orElse方法将传入的字符串作为默认值，orElseGet方法可以接受Supplier接口的实现用来生成默认值。</a:t>
            </a:r>
          </a:p>
          <a:p>
            <a:pPr>
              <a:lnSpc>
                <a:spcPct val="130000"/>
              </a:lnSpc>
            </a:pPr>
            <a:r>
              <a:rPr lang="zh-CN" altLang="zh-CN" sz="1800" b="1" dirty="0"/>
              <a:t>orElseThrow：</a:t>
            </a:r>
          </a:p>
          <a:p>
            <a:pPr>
              <a:lnSpc>
                <a:spcPct val="130000"/>
              </a:lnSpc>
            </a:pPr>
            <a:r>
              <a:rPr lang="zh-CN" altLang="zh-CN" sz="1800" dirty="0"/>
              <a:t>如果有值则将其返回，否则抛出supplier接口创建的异常。</a:t>
            </a:r>
          </a:p>
          <a:p>
            <a:pPr>
              <a:lnSpc>
                <a:spcPct val="130000"/>
              </a:lnSpc>
            </a:pPr>
            <a:r>
              <a:rPr lang="zh-CN" altLang="zh-CN" sz="1800" b="1" dirty="0"/>
              <a:t>map：</a:t>
            </a:r>
          </a:p>
          <a:p>
            <a:pPr>
              <a:lnSpc>
                <a:spcPct val="130000"/>
              </a:lnSpc>
            </a:pPr>
            <a:r>
              <a:rPr lang="zh-CN" altLang="zh-CN" sz="1800" dirty="0"/>
              <a:t>如果有值，则对其执行调用mapping函数得到返回值。如果返回值不为null，则创建包含mapping返回值的Optional作为map方法返回值，否则返回空Optional。</a:t>
            </a:r>
          </a:p>
          <a:p>
            <a:pPr>
              <a:lnSpc>
                <a:spcPct val="130000"/>
              </a:lnSpc>
            </a:pPr>
            <a:r>
              <a:rPr lang="zh-CN" altLang="zh-CN" sz="1800" b="1" dirty="0"/>
              <a:t>flatMap：</a:t>
            </a:r>
          </a:p>
          <a:p>
            <a:pPr>
              <a:lnSpc>
                <a:spcPct val="130000"/>
              </a:lnSpc>
            </a:pPr>
            <a:r>
              <a:rPr lang="zh-CN" altLang="zh-CN" sz="1800" dirty="0"/>
              <a:t>如果有值，为其执行mapping函数返回Optional类型返回值，否则返回空Optional。flatMap与map（Funtion）方法类似，区别在于flatMap中的mapper返回值必须是Optional。调用结束时，flatMap不会对结果用Optional封装。</a:t>
            </a:r>
          </a:p>
          <a:p>
            <a:pPr>
              <a:lnSpc>
                <a:spcPct val="130000"/>
              </a:lnSpc>
            </a:pPr>
            <a:r>
              <a:rPr lang="zh-CN" altLang="zh-CN" sz="1800" b="1" dirty="0"/>
              <a:t>filter：</a:t>
            </a:r>
          </a:p>
          <a:p>
            <a:pPr>
              <a:lnSpc>
                <a:spcPct val="130000"/>
              </a:lnSpc>
            </a:pPr>
            <a:r>
              <a:rPr lang="zh-CN" altLang="zh-CN" sz="1800" dirty="0"/>
              <a:t>如果有值并且满足断言条件返回包含该值的Optional，否则返回空Optional。</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fr-FR" sz="4400" dirty="0"/>
              <a:t>8</a:t>
            </a:r>
            <a:r>
              <a:rPr lang="zh-CN" altLang="fr-FR" sz="4400" dirty="0"/>
              <a:t>、</a:t>
            </a:r>
            <a:r>
              <a:rPr lang="fr-FR" altLang="zh-CN" sz="4400" dirty="0"/>
              <a:t>Queue</a:t>
            </a:r>
            <a:r>
              <a:rPr lang="zh-CN" altLang="fr-FR" sz="4400" dirty="0"/>
              <a:t>、</a:t>
            </a:r>
            <a:r>
              <a:rPr lang="fr-FR" altLang="zh-CN" sz="4400" dirty="0"/>
              <a:t>Deque</a:t>
            </a:r>
            <a:r>
              <a:rPr lang="zh-CN" altLang="fr-FR" sz="4400" dirty="0"/>
              <a:t>接口</a:t>
            </a:r>
            <a:endParaRPr lang="en-US" altLang="zh-CN" sz="4200" dirty="0"/>
          </a:p>
        </p:txBody>
      </p:sp>
      <p:sp>
        <p:nvSpPr>
          <p:cNvPr id="7171" name="内容占位符 4"/>
          <p:cNvSpPr>
            <a:spLocks noGrp="1"/>
          </p:cNvSpPr>
          <p:nvPr>
            <p:ph idx="1"/>
          </p:nvPr>
        </p:nvSpPr>
        <p:spPr/>
        <p:txBody>
          <a:bodyPr>
            <a:normAutofit/>
          </a:bodyPr>
          <a:lstStyle/>
          <a:p>
            <a:r>
              <a:rPr lang="en-US" sz="2000" dirty="0"/>
              <a:t>队列</a:t>
            </a:r>
            <a:r>
              <a:rPr lang="zh-CN" altLang="en-US" sz="2000" dirty="0"/>
              <a:t>（</a:t>
            </a:r>
            <a:r>
              <a:rPr lang="fr-FR" altLang="zh-CN" sz="2000" dirty="0">
                <a:sym typeface="+mn-ea"/>
              </a:rPr>
              <a:t>Queue</a:t>
            </a:r>
            <a:r>
              <a:rPr lang="zh-CN" altLang="en-US" sz="2000" dirty="0"/>
              <a:t>）</a:t>
            </a:r>
            <a:r>
              <a:rPr lang="en-US" sz="2000" dirty="0"/>
              <a:t>是一种特殊的线性表，是一种先进先出（FIFO）的数据结构。它只允许在表的前端（front）进行删除操作，而在表的后端（rear）进行插入操作。进行插入操作的端称为队尾，进行删除操作的端称为队头。队列中没有元素时，称为空队列。</a:t>
            </a:r>
            <a:br>
              <a:rPr lang="en-US" sz="2000" dirty="0"/>
            </a:br>
            <a:endParaRPr lang="en-US" sz="2000" dirty="0"/>
          </a:p>
          <a:p>
            <a:r>
              <a:rPr lang="en-US" altLang="zh-CN" sz="2000" b="1" dirty="0"/>
              <a:t>LinkedList</a:t>
            </a:r>
            <a:r>
              <a:rPr lang="zh-CN" altLang="zh-CN" sz="2000" b="1" dirty="0"/>
              <a:t>是</a:t>
            </a:r>
            <a:r>
              <a:rPr lang="en-US" altLang="zh-CN" sz="2000" b="1" dirty="0"/>
              <a:t>Queue</a:t>
            </a:r>
            <a:r>
              <a:rPr lang="zh-CN" altLang="zh-CN" sz="2000" b="1" dirty="0"/>
              <a:t>接口的实现类</a:t>
            </a:r>
          </a:p>
          <a:p>
            <a:r>
              <a:rPr lang="zh-CN" altLang="zh-CN" sz="2000" b="1" dirty="0"/>
              <a:t>boolean add(E e) ：</a:t>
            </a:r>
            <a:r>
              <a:rPr lang="zh-CN" altLang="zh-CN" sz="2000" dirty="0"/>
              <a:t>将指定的元素插入此队列（如果立即可行且不会违反容量限制），在成功时返回 true，如果当前没有可用的空间，则抛出 IllegalStateException。 </a:t>
            </a:r>
          </a:p>
          <a:p>
            <a:r>
              <a:rPr lang="zh-CN" altLang="zh-CN" sz="2000" b="1" dirty="0"/>
              <a:t> E element() ：</a:t>
            </a:r>
            <a:r>
              <a:rPr lang="zh-CN" altLang="zh-CN" sz="2000" dirty="0"/>
              <a:t>获取，但是不移除此队列的头。 </a:t>
            </a:r>
          </a:p>
          <a:p>
            <a:r>
              <a:rPr lang="zh-CN" altLang="zh-CN" sz="2000" b="1" dirty="0"/>
              <a:t> boolean offer(E e) ：</a:t>
            </a:r>
            <a:r>
              <a:rPr lang="zh-CN" altLang="zh-CN" sz="2000" dirty="0"/>
              <a:t>将指定的元素插入此队列（如果立即可行且不会违反容量限制），当使用有容量限制的队列时，此方法通常要优于 add(E)，后者可能无法插入元素，而只是抛出一个异常。 </a:t>
            </a:r>
          </a:p>
          <a:p>
            <a:r>
              <a:rPr lang="zh-CN" altLang="zh-CN" sz="2000" b="1" dirty="0"/>
              <a:t> E peek() ：</a:t>
            </a:r>
            <a:r>
              <a:rPr lang="zh-CN" altLang="zh-CN" sz="2000" dirty="0"/>
              <a:t>获取但不移除此队列的头；如果此队列为空，则返回 null。 </a:t>
            </a:r>
          </a:p>
          <a:p>
            <a:r>
              <a:rPr lang="zh-CN" altLang="zh-CN" sz="2000" b="1" dirty="0"/>
              <a:t> E poll() ：</a:t>
            </a:r>
            <a:r>
              <a:rPr lang="zh-CN" altLang="zh-CN" sz="2000" dirty="0"/>
              <a:t>获取并移除此队列的头，如果此队列为空，则返回 null。 </a:t>
            </a:r>
          </a:p>
          <a:p>
            <a:r>
              <a:rPr lang="zh-CN" altLang="zh-CN" sz="2000" b="1" dirty="0"/>
              <a:t> E remove() ：</a:t>
            </a:r>
            <a:r>
              <a:rPr lang="zh-CN" altLang="zh-CN" sz="2000" dirty="0"/>
              <a:t>获取并移除此队列的头。 </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fr-FR" sz="4400" dirty="0"/>
              <a:t>8</a:t>
            </a:r>
            <a:r>
              <a:rPr lang="zh-CN" altLang="fr-FR" sz="4400" dirty="0"/>
              <a:t>、</a:t>
            </a:r>
            <a:r>
              <a:rPr lang="fr-FR" altLang="zh-CN" sz="4400" dirty="0"/>
              <a:t>Queue</a:t>
            </a:r>
            <a:r>
              <a:rPr lang="zh-CN" altLang="fr-FR" sz="4400" dirty="0"/>
              <a:t>、</a:t>
            </a:r>
            <a:r>
              <a:rPr lang="fr-FR" altLang="zh-CN" sz="4400" dirty="0"/>
              <a:t>Deque</a:t>
            </a:r>
            <a:r>
              <a:rPr lang="zh-CN" altLang="fr-FR" sz="4400" dirty="0"/>
              <a:t>接口</a:t>
            </a:r>
            <a:endParaRPr lang="en-US" altLang="zh-CN" sz="4200" dirty="0"/>
          </a:p>
        </p:txBody>
      </p:sp>
      <p:sp>
        <p:nvSpPr>
          <p:cNvPr id="7171" name="内容占位符 4"/>
          <p:cNvSpPr>
            <a:spLocks noGrp="1"/>
          </p:cNvSpPr>
          <p:nvPr>
            <p:ph idx="1"/>
          </p:nvPr>
        </p:nvSpPr>
        <p:spPr/>
        <p:txBody>
          <a:bodyPr>
            <a:normAutofit lnSpcReduction="20000"/>
          </a:bodyPr>
          <a:lstStyle/>
          <a:p>
            <a:r>
              <a:rPr lang="fr-FR" altLang="zh-CN" sz="2000" dirty="0">
                <a:sym typeface="+mn-ea"/>
              </a:rPr>
              <a:t>Deque</a:t>
            </a:r>
            <a:r>
              <a:rPr lang="zh-CN" altLang="fr-FR" sz="2000" dirty="0">
                <a:sym typeface="+mn-ea"/>
              </a:rPr>
              <a:t>：</a:t>
            </a:r>
            <a:r>
              <a:rPr lang="zh-CN" altLang="zh-CN" sz="2000" dirty="0"/>
              <a:t>一个线性 collection，支持在两端插入和移除元素。</a:t>
            </a:r>
          </a:p>
          <a:p>
            <a:r>
              <a:rPr lang="zh-CN" altLang="zh-CN" sz="2000" dirty="0"/>
              <a:t>此接口既支持有容量限制的双端队列，也支持没有固定大小限制的双端队列。 </a:t>
            </a:r>
          </a:p>
          <a:p>
            <a:endParaRPr lang="zh-CN" altLang="zh-CN" sz="2000" dirty="0"/>
          </a:p>
          <a:p>
            <a:r>
              <a:rPr lang="zh-CN" altLang="zh-CN" sz="2000" dirty="0"/>
              <a:t>接口定义在双端队列两端访问元素的方法。提供插入、移除和检查元素的方法。</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Autofit/>
          </a:bodyPr>
          <a:lstStyle/>
          <a:p>
            <a:r>
              <a:rPr lang="en-US" altLang="zh-CN" sz="3600" dirty="0"/>
              <a:t>9</a:t>
            </a:r>
            <a:r>
              <a:rPr lang="zh-CN" altLang="en-US" sz="3600" dirty="0"/>
              <a:t>、对象一对多与多对多关系</a:t>
            </a:r>
            <a:endParaRPr lang="en-US" altLang="zh-CN" sz="3600" dirty="0"/>
          </a:p>
        </p:txBody>
      </p:sp>
      <p:sp>
        <p:nvSpPr>
          <p:cNvPr id="5123" name="内容占位符 4"/>
          <p:cNvSpPr>
            <a:spLocks noGrp="1"/>
          </p:cNvSpPr>
          <p:nvPr>
            <p:ph idx="1"/>
          </p:nvPr>
        </p:nvSpPr>
        <p:spPr/>
        <p:txBody>
          <a:bodyPr>
            <a:normAutofit/>
          </a:bodyPr>
          <a:lstStyle/>
          <a:p>
            <a:r>
              <a:rPr lang="zh-CN" altLang="en-US" sz="2000" dirty="0"/>
              <a:t>在学习完集合框 架后，我们可以使用集合来表示实际开发中对象的一对多关系和多对多关系。</a:t>
            </a:r>
            <a:endParaRPr lang="en-US" altLang="zh-CN" sz="2000" dirty="0"/>
          </a:p>
          <a:p>
            <a:endParaRPr lang="en-US" altLang="zh-CN" sz="2000" dirty="0"/>
          </a:p>
        </p:txBody>
      </p:sp>
      <p:pic>
        <p:nvPicPr>
          <p:cNvPr id="5" name="Picture 7"/>
          <p:cNvPicPr>
            <a:picLocks noChangeAspect="1" noChangeArrowheads="1"/>
          </p:cNvPicPr>
          <p:nvPr/>
        </p:nvPicPr>
        <p:blipFill>
          <a:blip r:embed="rId3"/>
          <a:srcRect/>
          <a:stretch>
            <a:fillRect/>
          </a:stretch>
        </p:blipFill>
        <p:spPr bwMode="auto">
          <a:xfrm>
            <a:off x="474625" y="2171690"/>
            <a:ext cx="4170634" cy="3343257"/>
          </a:xfrm>
          <a:prstGeom prst="rect">
            <a:avLst/>
          </a:prstGeom>
          <a:noFill/>
          <a:ln w="9525">
            <a:noFill/>
            <a:miter lim="800000"/>
            <a:headEnd/>
            <a:tailEnd/>
          </a:ln>
        </p:spPr>
      </p:pic>
      <p:pic>
        <p:nvPicPr>
          <p:cNvPr id="6" name="Picture 9"/>
          <p:cNvPicPr>
            <a:picLocks noChangeAspect="1" noChangeArrowheads="1"/>
          </p:cNvPicPr>
          <p:nvPr/>
        </p:nvPicPr>
        <p:blipFill>
          <a:blip r:embed="rId4"/>
          <a:srcRect/>
          <a:stretch>
            <a:fillRect/>
          </a:stretch>
        </p:blipFill>
        <p:spPr bwMode="auto">
          <a:xfrm>
            <a:off x="8404243" y="2100252"/>
            <a:ext cx="2304010" cy="1928747"/>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sz="4400" dirty="0">
                <a:sym typeface="+mn-ea"/>
              </a:rPr>
              <a:t>10</a:t>
            </a:r>
            <a:r>
              <a:rPr lang="zh-CN" altLang="en-US" sz="4400" dirty="0">
                <a:sym typeface="+mn-ea"/>
              </a:rPr>
              <a:t>、迭代器设计模式</a:t>
            </a:r>
            <a:endParaRPr lang="en-US" altLang="zh-CN" sz="4200" dirty="0"/>
          </a:p>
        </p:txBody>
      </p:sp>
      <p:sp>
        <p:nvSpPr>
          <p:cNvPr id="7171" name="内容占位符 4"/>
          <p:cNvSpPr>
            <a:spLocks noGrp="1"/>
          </p:cNvSpPr>
          <p:nvPr>
            <p:ph idx="1"/>
          </p:nvPr>
        </p:nvSpPr>
        <p:spPr/>
        <p:txBody>
          <a:bodyPr>
            <a:normAutofit/>
          </a:bodyPr>
          <a:lstStyle/>
          <a:p>
            <a:r>
              <a:rPr lang="zh-CN" altLang="zh-CN" sz="1800" dirty="0"/>
              <a:t>提供一个方法按顺序遍历一个集合内的元素，而又不需要暴露该对象的内部表示。</a:t>
            </a:r>
          </a:p>
          <a:p>
            <a:endParaRPr lang="zh-CN" altLang="zh-CN" sz="1800" dirty="0"/>
          </a:p>
          <a:p>
            <a:r>
              <a:rPr lang="zh-CN" altLang="zh-CN" sz="1800" b="1" dirty="0"/>
              <a:t>应用场景</a:t>
            </a:r>
          </a:p>
          <a:p>
            <a:r>
              <a:rPr lang="zh-CN" altLang="zh-CN" sz="1800" dirty="0"/>
              <a:t>1、访问一个聚合的对象，而不需要暴露对象的内部表示</a:t>
            </a:r>
          </a:p>
          <a:p>
            <a:r>
              <a:rPr lang="zh-CN" altLang="zh-CN" sz="1800" dirty="0"/>
              <a:t>2、支持对聚合对象的多种遍历</a:t>
            </a:r>
          </a:p>
          <a:p>
            <a:r>
              <a:rPr lang="en-US" altLang="zh-CN" sz="1800" dirty="0"/>
              <a:t>3</a:t>
            </a:r>
            <a:r>
              <a:rPr lang="zh-CN" altLang="zh-CN" sz="1800" dirty="0"/>
              <a:t>、对遍历不同的对象，</a:t>
            </a:r>
            <a:r>
              <a:rPr lang="zh-CN" altLang="zh-CN" sz="1800" b="1" dirty="0"/>
              <a:t>提供统一的接口</a:t>
            </a:r>
            <a:r>
              <a:rPr lang="zh-CN" altLang="zh-CN" sz="1800" dirty="0"/>
              <a:t>。</a:t>
            </a:r>
          </a:p>
          <a:p>
            <a:endParaRPr lang="zh-CN" altLang="zh-CN" sz="1800" dirty="0"/>
          </a:p>
          <a:p>
            <a:r>
              <a:rPr lang="zh-CN" altLang="zh-CN" sz="1800" b="1" dirty="0"/>
              <a:t>迭代器模式的角色构成</a:t>
            </a:r>
          </a:p>
          <a:p>
            <a:r>
              <a:rPr lang="zh-CN" altLang="zh-CN" sz="1800" dirty="0"/>
              <a:t>(1)迭代器角色（Iterator）:定义遍历元素所需要的方法，一般来说会有这么三个方法：取得下一个元素的方法next()，判断是否遍历结束的方法hasNext()），移出当前对象的方法remove(),</a:t>
            </a:r>
          </a:p>
          <a:p>
            <a:r>
              <a:rPr lang="zh-CN" altLang="zh-CN" sz="1800" dirty="0"/>
              <a:t>(2)具体迭代器角色（Concrete Iterator）：实现迭代器接口中定义的方法，完成集合的迭代。</a:t>
            </a:r>
          </a:p>
          <a:p>
            <a:r>
              <a:rPr lang="zh-CN" altLang="zh-CN" sz="1800" dirty="0"/>
              <a:t>(3)容器角色(Aggregate):  一般是一个接口，提供一个iterator()方法，例如java中的Collection接口，List接口，Set接口等</a:t>
            </a:r>
          </a:p>
          <a:p>
            <a:r>
              <a:rPr lang="zh-CN" altLang="zh-CN" sz="1800" dirty="0"/>
              <a:t>(4)具体容器角色（ConcreteAggregate）：就是抽象容器的具体实现类，比如List接口的有序列表实现ArrayList，List接口的链表实现Link</a:t>
            </a:r>
            <a:r>
              <a:rPr lang="en-US" altLang="zh-CN" sz="1800" dirty="0"/>
              <a:t>ed</a:t>
            </a:r>
            <a:r>
              <a:rPr lang="zh-CN" altLang="zh-CN" sz="1800" dirty="0"/>
              <a:t>List，Set接口的哈希列表的实现HashSet等。</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1</a:t>
            </a:r>
            <a:r>
              <a:rPr lang="zh-CN" altLang="en-US" dirty="0"/>
              <a:t>、集合框架概述</a:t>
            </a:r>
            <a:endParaRPr lang="en-US" altLang="zh-CN" sz="4200" dirty="0"/>
          </a:p>
        </p:txBody>
      </p:sp>
      <p:sp>
        <p:nvSpPr>
          <p:cNvPr id="6147" name="内容占位符 4"/>
          <p:cNvSpPr>
            <a:spLocks noGrp="1"/>
          </p:cNvSpPr>
          <p:nvPr>
            <p:ph idx="1"/>
          </p:nvPr>
        </p:nvSpPr>
        <p:spPr/>
        <p:txBody>
          <a:bodyPr/>
          <a:lstStyle/>
          <a:p>
            <a:r>
              <a:rPr lang="en-US" altLang="zh-CN" sz="2000" dirty="0"/>
              <a:t>2</a:t>
            </a:r>
            <a:r>
              <a:rPr lang="zh-CN" altLang="en-US" sz="2000" dirty="0"/>
              <a:t>、集合框架结构图</a:t>
            </a:r>
            <a:endParaRPr lang="en-US" altLang="zh-CN" sz="2000" dirty="0"/>
          </a:p>
          <a:p>
            <a:endParaRPr lang="en-US" altLang="zh-CN" sz="1900" dirty="0"/>
          </a:p>
        </p:txBody>
      </p:sp>
      <p:grpSp>
        <p:nvGrpSpPr>
          <p:cNvPr id="2" name="Group 51"/>
          <p:cNvGrpSpPr/>
          <p:nvPr/>
        </p:nvGrpSpPr>
        <p:grpSpPr bwMode="auto">
          <a:xfrm>
            <a:off x="1353189" y="2121554"/>
            <a:ext cx="8095615" cy="4193540"/>
            <a:chOff x="1950" y="1680"/>
            <a:chExt cx="8370" cy="4380"/>
          </a:xfrm>
        </p:grpSpPr>
        <p:grpSp>
          <p:nvGrpSpPr>
            <p:cNvPr id="3" name="Group 52"/>
            <p:cNvGrpSpPr/>
            <p:nvPr/>
          </p:nvGrpSpPr>
          <p:grpSpPr bwMode="auto">
            <a:xfrm>
              <a:off x="2580" y="5220"/>
              <a:ext cx="3525" cy="465"/>
              <a:chOff x="2595" y="5355"/>
              <a:chExt cx="3525" cy="465"/>
            </a:xfrm>
          </p:grpSpPr>
          <p:sp>
            <p:nvSpPr>
              <p:cNvPr id="6193" name="Rectangle 53"/>
              <p:cNvSpPr>
                <a:spLocks noChangeArrowheads="1"/>
              </p:cNvSpPr>
              <p:nvPr/>
            </p:nvSpPr>
            <p:spPr bwMode="auto">
              <a:xfrm>
                <a:off x="2595" y="5355"/>
                <a:ext cx="1350" cy="465"/>
              </a:xfrm>
              <a:prstGeom prst="rect">
                <a:avLst/>
              </a:prstGeom>
              <a:solidFill>
                <a:srgbClr val="FFFFFF"/>
              </a:solidFill>
              <a:ln w="12700">
                <a:solidFill>
                  <a:srgbClr val="4F81BD"/>
                </a:solidFill>
                <a:prstDash val="dash"/>
                <a:miter lim="800000"/>
              </a:ln>
            </p:spPr>
            <p:txBody>
              <a:bodyPr/>
              <a:lstStyle/>
              <a:p>
                <a:pPr algn="ctr"/>
                <a:r>
                  <a:rPr lang="en-US" altLang="zh-CN" sz="1200" dirty="0">
                    <a:latin typeface="Calibri" panose="020F0502020204030204" pitchFamily="34" charset="0"/>
                  </a:rPr>
                  <a:t>Comparable</a:t>
                </a:r>
                <a:endParaRPr lang="zh-CN" altLang="zh-CN" dirty="0"/>
              </a:p>
            </p:txBody>
          </p:sp>
          <p:sp>
            <p:nvSpPr>
              <p:cNvPr id="6194" name="Rectangle 54"/>
              <p:cNvSpPr>
                <a:spLocks noChangeArrowheads="1"/>
              </p:cNvSpPr>
              <p:nvPr/>
            </p:nvSpPr>
            <p:spPr bwMode="auto">
              <a:xfrm>
                <a:off x="4770" y="5355"/>
                <a:ext cx="1350" cy="465"/>
              </a:xfrm>
              <a:prstGeom prst="rect">
                <a:avLst/>
              </a:prstGeom>
              <a:solidFill>
                <a:srgbClr val="FFFFFF"/>
              </a:solidFill>
              <a:ln w="12700">
                <a:solidFill>
                  <a:srgbClr val="4F81BD"/>
                </a:solidFill>
                <a:prstDash val="dash"/>
                <a:miter lim="800000"/>
              </a:ln>
            </p:spPr>
            <p:txBody>
              <a:bodyPr/>
              <a:lstStyle/>
              <a:p>
                <a:pPr algn="ctr"/>
                <a:r>
                  <a:rPr lang="en-US" altLang="zh-CN" sz="1200" dirty="0">
                    <a:latin typeface="Calibri" panose="020F0502020204030204" pitchFamily="34" charset="0"/>
                  </a:rPr>
                  <a:t>Comparator</a:t>
                </a:r>
                <a:endParaRPr lang="zh-CN" altLang="zh-CN" dirty="0"/>
              </a:p>
            </p:txBody>
          </p:sp>
          <p:cxnSp>
            <p:nvCxnSpPr>
              <p:cNvPr id="6195" name="AutoShape 55"/>
              <p:cNvCxnSpPr>
                <a:cxnSpLocks noChangeShapeType="1"/>
              </p:cNvCxnSpPr>
              <p:nvPr/>
            </p:nvCxnSpPr>
            <p:spPr bwMode="auto">
              <a:xfrm>
                <a:off x="3945" y="5580"/>
                <a:ext cx="825" cy="0"/>
              </a:xfrm>
              <a:prstGeom prst="straightConnector1">
                <a:avLst/>
              </a:prstGeom>
              <a:noFill/>
              <a:ln w="9525">
                <a:solidFill>
                  <a:srgbClr val="000000"/>
                </a:solidFill>
                <a:round/>
                <a:headEnd type="triangle" w="med" len="med"/>
                <a:tailEnd type="triangle" w="med" len="med"/>
              </a:ln>
            </p:spPr>
          </p:cxnSp>
        </p:grpSp>
        <p:grpSp>
          <p:nvGrpSpPr>
            <p:cNvPr id="4" name="Group 56"/>
            <p:cNvGrpSpPr/>
            <p:nvPr/>
          </p:nvGrpSpPr>
          <p:grpSpPr bwMode="auto">
            <a:xfrm>
              <a:off x="6975" y="4290"/>
              <a:ext cx="1740" cy="1770"/>
              <a:chOff x="7710" y="4290"/>
              <a:chExt cx="1740" cy="1770"/>
            </a:xfrm>
          </p:grpSpPr>
          <p:sp>
            <p:nvSpPr>
              <p:cNvPr id="6190" name="AutoShape 57"/>
              <p:cNvSpPr>
                <a:spLocks noChangeArrowheads="1"/>
              </p:cNvSpPr>
              <p:nvPr/>
            </p:nvSpPr>
            <p:spPr bwMode="auto">
              <a:xfrm>
                <a:off x="7710" y="4290"/>
                <a:ext cx="1740" cy="1770"/>
              </a:xfrm>
              <a:prstGeom prst="bracketPair">
                <a:avLst>
                  <a:gd name="adj" fmla="val 16667"/>
                </a:avLst>
              </a:prstGeom>
              <a:solidFill>
                <a:srgbClr val="FFFFFF"/>
              </a:solidFill>
              <a:ln w="31750">
                <a:solidFill>
                  <a:srgbClr val="4F81BD"/>
                </a:solidFill>
                <a:round/>
              </a:ln>
            </p:spPr>
            <p:txBody>
              <a:bodyPr/>
              <a:lstStyle/>
              <a:p>
                <a:pPr algn="ctr"/>
                <a:r>
                  <a:rPr lang="en-US" altLang="zh-CN" sz="1200" dirty="0">
                    <a:latin typeface="Calibri" panose="020F0502020204030204" pitchFamily="34" charset="0"/>
                  </a:rPr>
                  <a:t>Utilities</a:t>
                </a:r>
              </a:p>
              <a:p>
                <a:endParaRPr lang="zh-CN" altLang="zh-CN" dirty="0"/>
              </a:p>
            </p:txBody>
          </p:sp>
          <p:sp>
            <p:nvSpPr>
              <p:cNvPr id="6191" name="Rectangle 58"/>
              <p:cNvSpPr>
                <a:spLocks noChangeArrowheads="1"/>
              </p:cNvSpPr>
              <p:nvPr/>
            </p:nvSpPr>
            <p:spPr bwMode="auto">
              <a:xfrm>
                <a:off x="7875" y="4800"/>
                <a:ext cx="1380" cy="435"/>
              </a:xfrm>
              <a:prstGeom prst="rect">
                <a:avLst/>
              </a:prstGeom>
              <a:solidFill>
                <a:srgbClr val="FFFFFF"/>
              </a:solidFill>
              <a:ln w="31750">
                <a:solidFill>
                  <a:srgbClr val="4F81BD"/>
                </a:solidFill>
                <a:miter lim="800000"/>
              </a:ln>
            </p:spPr>
            <p:txBody>
              <a:bodyPr/>
              <a:lstStyle/>
              <a:p>
                <a:pPr algn="ctr"/>
                <a:r>
                  <a:rPr lang="en-US" altLang="zh-CN" sz="1200" dirty="0">
                    <a:latin typeface="Calibri" panose="020F0502020204030204" pitchFamily="34" charset="0"/>
                  </a:rPr>
                  <a:t>Collections</a:t>
                </a:r>
                <a:endParaRPr lang="zh-CN" altLang="zh-CN" dirty="0"/>
              </a:p>
            </p:txBody>
          </p:sp>
          <p:sp>
            <p:nvSpPr>
              <p:cNvPr id="6192" name="Rectangle 59"/>
              <p:cNvSpPr>
                <a:spLocks noChangeArrowheads="1"/>
              </p:cNvSpPr>
              <p:nvPr/>
            </p:nvSpPr>
            <p:spPr bwMode="auto">
              <a:xfrm>
                <a:off x="7875" y="5475"/>
                <a:ext cx="1380" cy="495"/>
              </a:xfrm>
              <a:prstGeom prst="rect">
                <a:avLst/>
              </a:prstGeom>
              <a:solidFill>
                <a:srgbClr val="FFFFFF"/>
              </a:solidFill>
              <a:ln w="31750">
                <a:solidFill>
                  <a:srgbClr val="4F81BD"/>
                </a:solidFill>
                <a:miter lim="800000"/>
              </a:ln>
            </p:spPr>
            <p:txBody>
              <a:bodyPr/>
              <a:lstStyle/>
              <a:p>
                <a:pPr algn="ctr"/>
                <a:r>
                  <a:rPr lang="en-US" altLang="zh-CN" sz="1200" dirty="0">
                    <a:latin typeface="Calibri" panose="020F0502020204030204" pitchFamily="34" charset="0"/>
                  </a:rPr>
                  <a:t>Arrays</a:t>
                </a:r>
                <a:endParaRPr lang="zh-CN" altLang="zh-CN" dirty="0"/>
              </a:p>
            </p:txBody>
          </p:sp>
        </p:grpSp>
        <p:grpSp>
          <p:nvGrpSpPr>
            <p:cNvPr id="5" name="Group 60"/>
            <p:cNvGrpSpPr/>
            <p:nvPr/>
          </p:nvGrpSpPr>
          <p:grpSpPr bwMode="auto">
            <a:xfrm>
              <a:off x="1950" y="1680"/>
              <a:ext cx="8370" cy="3225"/>
              <a:chOff x="1950" y="1680"/>
              <a:chExt cx="8370" cy="3225"/>
            </a:xfrm>
          </p:grpSpPr>
          <p:cxnSp>
            <p:nvCxnSpPr>
              <p:cNvPr id="6152" name="AutoShape 61"/>
              <p:cNvCxnSpPr>
                <a:cxnSpLocks noChangeShapeType="1"/>
              </p:cNvCxnSpPr>
              <p:nvPr/>
            </p:nvCxnSpPr>
            <p:spPr bwMode="auto">
              <a:xfrm flipV="1">
                <a:off x="2745" y="2145"/>
                <a:ext cx="0" cy="480"/>
              </a:xfrm>
              <a:prstGeom prst="straightConnector1">
                <a:avLst/>
              </a:prstGeom>
              <a:noFill/>
              <a:ln w="12700">
                <a:solidFill>
                  <a:srgbClr val="000000"/>
                </a:solidFill>
                <a:prstDash val="dash"/>
                <a:round/>
                <a:tailEnd type="triangle" w="med" len="med"/>
              </a:ln>
            </p:spPr>
          </p:cxnSp>
          <p:sp>
            <p:nvSpPr>
              <p:cNvPr id="6153" name="Rectangle 62"/>
              <p:cNvSpPr>
                <a:spLocks noChangeArrowheads="1"/>
              </p:cNvSpPr>
              <p:nvPr/>
            </p:nvSpPr>
            <p:spPr bwMode="auto">
              <a:xfrm>
                <a:off x="2220" y="1680"/>
                <a:ext cx="1350" cy="465"/>
              </a:xfrm>
              <a:prstGeom prst="rect">
                <a:avLst/>
              </a:prstGeom>
              <a:solidFill>
                <a:srgbClr val="FFFFFF"/>
              </a:solidFill>
              <a:ln w="12700">
                <a:solidFill>
                  <a:srgbClr val="4F81BD"/>
                </a:solidFill>
                <a:prstDash val="dash"/>
                <a:miter lim="800000"/>
              </a:ln>
            </p:spPr>
            <p:txBody>
              <a:bodyPr/>
              <a:lstStyle/>
              <a:p>
                <a:pPr algn="ctr"/>
                <a:r>
                  <a:rPr lang="en-US" altLang="zh-CN" sz="1200" dirty="0">
                    <a:latin typeface="Calibri" panose="020F0502020204030204" pitchFamily="34" charset="0"/>
                  </a:rPr>
                  <a:t>Iterator</a:t>
                </a:r>
                <a:endParaRPr lang="zh-CN" altLang="zh-CN" dirty="0"/>
              </a:p>
            </p:txBody>
          </p:sp>
          <p:sp>
            <p:nvSpPr>
              <p:cNvPr id="6154" name="Rectangle 63"/>
              <p:cNvSpPr>
                <a:spLocks noChangeArrowheads="1"/>
              </p:cNvSpPr>
              <p:nvPr/>
            </p:nvSpPr>
            <p:spPr bwMode="auto">
              <a:xfrm>
                <a:off x="4395" y="1680"/>
                <a:ext cx="1350" cy="465"/>
              </a:xfrm>
              <a:prstGeom prst="rect">
                <a:avLst/>
              </a:prstGeom>
              <a:solidFill>
                <a:srgbClr val="FFFFFF"/>
              </a:solidFill>
              <a:ln w="12700">
                <a:solidFill>
                  <a:srgbClr val="4F81BD"/>
                </a:solidFill>
                <a:prstDash val="dash"/>
                <a:miter lim="800000"/>
              </a:ln>
            </p:spPr>
            <p:txBody>
              <a:bodyPr/>
              <a:lstStyle/>
              <a:p>
                <a:pPr algn="ctr"/>
                <a:r>
                  <a:rPr lang="en-US" altLang="zh-CN" sz="1200" dirty="0">
                    <a:latin typeface="Calibri" panose="020F0502020204030204" pitchFamily="34" charset="0"/>
                  </a:rPr>
                  <a:t>Collection</a:t>
                </a:r>
                <a:endParaRPr lang="zh-CN" altLang="zh-CN" dirty="0"/>
              </a:p>
            </p:txBody>
          </p:sp>
          <p:sp>
            <p:nvSpPr>
              <p:cNvPr id="6155" name="Rectangle 64"/>
              <p:cNvSpPr>
                <a:spLocks noChangeArrowheads="1"/>
              </p:cNvSpPr>
              <p:nvPr/>
            </p:nvSpPr>
            <p:spPr bwMode="auto">
              <a:xfrm>
                <a:off x="6585" y="1680"/>
                <a:ext cx="1350" cy="465"/>
              </a:xfrm>
              <a:prstGeom prst="rect">
                <a:avLst/>
              </a:prstGeom>
              <a:solidFill>
                <a:srgbClr val="FFFFFF"/>
              </a:solidFill>
              <a:ln w="12700">
                <a:solidFill>
                  <a:srgbClr val="4F81BD"/>
                </a:solidFill>
                <a:prstDash val="dash"/>
                <a:miter lim="800000"/>
              </a:ln>
            </p:spPr>
            <p:txBody>
              <a:bodyPr/>
              <a:lstStyle/>
              <a:p>
                <a:pPr algn="ctr"/>
                <a:r>
                  <a:rPr lang="en-US" altLang="zh-CN" sz="1200" dirty="0">
                    <a:latin typeface="Calibri" panose="020F0502020204030204" pitchFamily="34" charset="0"/>
                  </a:rPr>
                  <a:t>Map</a:t>
                </a:r>
                <a:endParaRPr lang="zh-CN" altLang="zh-CN" dirty="0"/>
              </a:p>
            </p:txBody>
          </p:sp>
          <p:sp>
            <p:nvSpPr>
              <p:cNvPr id="6156" name="Rectangle 65"/>
              <p:cNvSpPr>
                <a:spLocks noChangeArrowheads="1"/>
              </p:cNvSpPr>
              <p:nvPr/>
            </p:nvSpPr>
            <p:spPr bwMode="auto">
              <a:xfrm>
                <a:off x="2220" y="2625"/>
                <a:ext cx="1350" cy="465"/>
              </a:xfrm>
              <a:prstGeom prst="rect">
                <a:avLst/>
              </a:prstGeom>
              <a:solidFill>
                <a:srgbClr val="FFFFFF"/>
              </a:solidFill>
              <a:ln w="12700">
                <a:solidFill>
                  <a:srgbClr val="4F81BD"/>
                </a:solidFill>
                <a:prstDash val="dash"/>
                <a:miter lim="800000"/>
              </a:ln>
            </p:spPr>
            <p:txBody>
              <a:bodyPr/>
              <a:lstStyle/>
              <a:p>
                <a:pPr algn="ctr"/>
                <a:r>
                  <a:rPr lang="en-US" altLang="zh-CN" sz="1200" dirty="0" err="1">
                    <a:latin typeface="Calibri" panose="020F0502020204030204" pitchFamily="34" charset="0"/>
                  </a:rPr>
                  <a:t>ListIterator</a:t>
                </a:r>
                <a:endParaRPr lang="zh-CN" altLang="zh-CN" dirty="0"/>
              </a:p>
            </p:txBody>
          </p:sp>
          <p:sp>
            <p:nvSpPr>
              <p:cNvPr id="6157" name="Rectangle 66"/>
              <p:cNvSpPr>
                <a:spLocks noChangeArrowheads="1"/>
              </p:cNvSpPr>
              <p:nvPr/>
            </p:nvSpPr>
            <p:spPr bwMode="auto">
              <a:xfrm>
                <a:off x="4200" y="2625"/>
                <a:ext cx="825" cy="465"/>
              </a:xfrm>
              <a:prstGeom prst="rect">
                <a:avLst/>
              </a:prstGeom>
              <a:solidFill>
                <a:srgbClr val="FFFFFF"/>
              </a:solidFill>
              <a:ln w="12700">
                <a:solidFill>
                  <a:srgbClr val="4F81BD"/>
                </a:solidFill>
                <a:prstDash val="dash"/>
                <a:miter lim="800000"/>
              </a:ln>
            </p:spPr>
            <p:txBody>
              <a:bodyPr/>
              <a:lstStyle/>
              <a:p>
                <a:pPr algn="ctr"/>
                <a:r>
                  <a:rPr lang="en-US" altLang="zh-CN" sz="1200" dirty="0">
                    <a:latin typeface="Calibri" panose="020F0502020204030204" pitchFamily="34" charset="0"/>
                  </a:rPr>
                  <a:t>List</a:t>
                </a:r>
                <a:endParaRPr lang="zh-CN" altLang="zh-CN" dirty="0"/>
              </a:p>
            </p:txBody>
          </p:sp>
          <p:sp>
            <p:nvSpPr>
              <p:cNvPr id="6158" name="Rectangle 67"/>
              <p:cNvSpPr>
                <a:spLocks noChangeArrowheads="1"/>
              </p:cNvSpPr>
              <p:nvPr/>
            </p:nvSpPr>
            <p:spPr bwMode="auto">
              <a:xfrm>
                <a:off x="5145" y="2625"/>
                <a:ext cx="780" cy="465"/>
              </a:xfrm>
              <a:prstGeom prst="rect">
                <a:avLst/>
              </a:prstGeom>
              <a:solidFill>
                <a:srgbClr val="FFFFFF"/>
              </a:solidFill>
              <a:ln w="12700">
                <a:solidFill>
                  <a:srgbClr val="4F81BD"/>
                </a:solidFill>
                <a:prstDash val="dash"/>
                <a:miter lim="800000"/>
              </a:ln>
            </p:spPr>
            <p:txBody>
              <a:bodyPr/>
              <a:lstStyle/>
              <a:p>
                <a:pPr algn="ctr"/>
                <a:r>
                  <a:rPr lang="en-US" altLang="zh-CN" sz="1200" dirty="0">
                    <a:latin typeface="Calibri" panose="020F0502020204030204" pitchFamily="34" charset="0"/>
                  </a:rPr>
                  <a:t>Set</a:t>
                </a:r>
                <a:endParaRPr lang="zh-CN" altLang="zh-CN" dirty="0"/>
              </a:p>
            </p:txBody>
          </p:sp>
          <p:sp>
            <p:nvSpPr>
              <p:cNvPr id="6159" name="Rectangle 68"/>
              <p:cNvSpPr>
                <a:spLocks noChangeArrowheads="1"/>
              </p:cNvSpPr>
              <p:nvPr/>
            </p:nvSpPr>
            <p:spPr bwMode="auto">
              <a:xfrm>
                <a:off x="7470" y="2625"/>
                <a:ext cx="1230" cy="465"/>
              </a:xfrm>
              <a:prstGeom prst="rect">
                <a:avLst/>
              </a:prstGeom>
              <a:solidFill>
                <a:srgbClr val="FFFFFF"/>
              </a:solidFill>
              <a:ln w="31750">
                <a:solidFill>
                  <a:srgbClr val="4F81BD"/>
                </a:solidFill>
                <a:miter lim="800000"/>
              </a:ln>
            </p:spPr>
            <p:txBody>
              <a:bodyPr/>
              <a:lstStyle/>
              <a:p>
                <a:pPr algn="ctr"/>
                <a:r>
                  <a:rPr lang="en-US" altLang="zh-CN" sz="1200" dirty="0" err="1">
                    <a:latin typeface="Calibri" panose="020F0502020204030204" pitchFamily="34" charset="0"/>
                  </a:rPr>
                  <a:t>HashMap</a:t>
                </a:r>
                <a:endParaRPr lang="zh-CN" altLang="zh-CN" dirty="0"/>
              </a:p>
            </p:txBody>
          </p:sp>
          <p:sp>
            <p:nvSpPr>
              <p:cNvPr id="6160" name="Rectangle 69"/>
              <p:cNvSpPr>
                <a:spLocks noChangeArrowheads="1"/>
              </p:cNvSpPr>
              <p:nvPr/>
            </p:nvSpPr>
            <p:spPr bwMode="auto">
              <a:xfrm>
                <a:off x="6135" y="2625"/>
                <a:ext cx="1230" cy="465"/>
              </a:xfrm>
              <a:prstGeom prst="rect">
                <a:avLst/>
              </a:prstGeom>
              <a:solidFill>
                <a:srgbClr val="FFFFFF"/>
              </a:solidFill>
              <a:ln w="31750">
                <a:solidFill>
                  <a:srgbClr val="4F81BD"/>
                </a:solidFill>
                <a:miter lim="800000"/>
              </a:ln>
            </p:spPr>
            <p:txBody>
              <a:bodyPr/>
              <a:lstStyle/>
              <a:p>
                <a:pPr algn="ctr"/>
                <a:r>
                  <a:rPr lang="en-US" altLang="zh-CN" sz="1200" dirty="0" err="1">
                    <a:latin typeface="Calibri" panose="020F0502020204030204" pitchFamily="34" charset="0"/>
                  </a:rPr>
                  <a:t>TreeMap</a:t>
                </a:r>
                <a:endParaRPr lang="zh-CN" altLang="zh-CN" dirty="0"/>
              </a:p>
            </p:txBody>
          </p:sp>
          <p:sp>
            <p:nvSpPr>
              <p:cNvPr id="6161" name="Rectangle 70"/>
              <p:cNvSpPr>
                <a:spLocks noChangeArrowheads="1"/>
              </p:cNvSpPr>
              <p:nvPr/>
            </p:nvSpPr>
            <p:spPr bwMode="auto">
              <a:xfrm>
                <a:off x="8490" y="3585"/>
                <a:ext cx="1830" cy="465"/>
              </a:xfrm>
              <a:prstGeom prst="rect">
                <a:avLst/>
              </a:prstGeom>
              <a:solidFill>
                <a:srgbClr val="FFFFFF"/>
              </a:solidFill>
              <a:ln w="31750">
                <a:solidFill>
                  <a:srgbClr val="4F81BD"/>
                </a:solidFill>
                <a:miter lim="800000"/>
              </a:ln>
            </p:spPr>
            <p:txBody>
              <a:bodyPr/>
              <a:lstStyle/>
              <a:p>
                <a:pPr algn="ctr"/>
                <a:r>
                  <a:rPr lang="en-US" altLang="zh-CN" sz="1200" dirty="0" err="1">
                    <a:latin typeface="Calibri" panose="020F0502020204030204" pitchFamily="34" charset="0"/>
                  </a:rPr>
                  <a:t>LinkedHashMap</a:t>
                </a:r>
                <a:endParaRPr lang="zh-CN" altLang="zh-CN" dirty="0"/>
              </a:p>
            </p:txBody>
          </p:sp>
          <p:sp>
            <p:nvSpPr>
              <p:cNvPr id="6162" name="Rectangle 71"/>
              <p:cNvSpPr>
                <a:spLocks noChangeArrowheads="1"/>
              </p:cNvSpPr>
              <p:nvPr/>
            </p:nvSpPr>
            <p:spPr bwMode="auto">
              <a:xfrm>
                <a:off x="5535" y="3585"/>
                <a:ext cx="1350" cy="465"/>
              </a:xfrm>
              <a:prstGeom prst="rect">
                <a:avLst/>
              </a:prstGeom>
              <a:solidFill>
                <a:srgbClr val="FFFFFF"/>
              </a:solidFill>
              <a:ln w="31750">
                <a:solidFill>
                  <a:srgbClr val="4F81BD"/>
                </a:solidFill>
                <a:miter lim="800000"/>
              </a:ln>
            </p:spPr>
            <p:txBody>
              <a:bodyPr/>
              <a:lstStyle/>
              <a:p>
                <a:pPr algn="ctr"/>
                <a:r>
                  <a:rPr lang="en-US" altLang="zh-CN" sz="1200" dirty="0" err="1">
                    <a:latin typeface="Calibri" panose="020F0502020204030204" pitchFamily="34" charset="0"/>
                  </a:rPr>
                  <a:t>HashSet</a:t>
                </a:r>
                <a:endParaRPr lang="zh-CN" altLang="zh-CN" dirty="0"/>
              </a:p>
            </p:txBody>
          </p:sp>
          <p:sp>
            <p:nvSpPr>
              <p:cNvPr id="6163" name="Rectangle 72"/>
              <p:cNvSpPr>
                <a:spLocks noChangeArrowheads="1"/>
              </p:cNvSpPr>
              <p:nvPr/>
            </p:nvSpPr>
            <p:spPr bwMode="auto">
              <a:xfrm>
                <a:off x="7005" y="3585"/>
                <a:ext cx="1350" cy="465"/>
              </a:xfrm>
              <a:prstGeom prst="rect">
                <a:avLst/>
              </a:prstGeom>
              <a:solidFill>
                <a:srgbClr val="FFFFFF"/>
              </a:solidFill>
              <a:ln w="31750">
                <a:solidFill>
                  <a:srgbClr val="4F81BD"/>
                </a:solidFill>
                <a:miter lim="800000"/>
              </a:ln>
            </p:spPr>
            <p:txBody>
              <a:bodyPr/>
              <a:lstStyle/>
              <a:p>
                <a:pPr algn="ctr"/>
                <a:r>
                  <a:rPr lang="en-US" altLang="zh-CN" sz="1200" dirty="0" err="1">
                    <a:latin typeface="Calibri" panose="020F0502020204030204" pitchFamily="34" charset="0"/>
                  </a:rPr>
                  <a:t>TreeSet</a:t>
                </a:r>
                <a:endParaRPr lang="zh-CN" altLang="zh-CN" dirty="0"/>
              </a:p>
            </p:txBody>
          </p:sp>
          <p:sp>
            <p:nvSpPr>
              <p:cNvPr id="6164" name="Rectangle 73"/>
              <p:cNvSpPr>
                <a:spLocks noChangeArrowheads="1"/>
              </p:cNvSpPr>
              <p:nvPr/>
            </p:nvSpPr>
            <p:spPr bwMode="auto">
              <a:xfrm>
                <a:off x="5025" y="4440"/>
                <a:ext cx="1830" cy="465"/>
              </a:xfrm>
              <a:prstGeom prst="rect">
                <a:avLst/>
              </a:prstGeom>
              <a:solidFill>
                <a:srgbClr val="FFFFFF"/>
              </a:solidFill>
              <a:ln w="31750">
                <a:solidFill>
                  <a:srgbClr val="4F81BD"/>
                </a:solidFill>
                <a:miter lim="800000"/>
              </a:ln>
            </p:spPr>
            <p:txBody>
              <a:bodyPr/>
              <a:lstStyle/>
              <a:p>
                <a:pPr algn="ctr"/>
                <a:r>
                  <a:rPr lang="en-US" altLang="zh-CN" sz="1200" dirty="0" err="1">
                    <a:latin typeface="Calibri" panose="020F0502020204030204" pitchFamily="34" charset="0"/>
                  </a:rPr>
                  <a:t>LinkedHashSet</a:t>
                </a:r>
                <a:endParaRPr lang="zh-CN" altLang="zh-CN" dirty="0"/>
              </a:p>
            </p:txBody>
          </p:sp>
          <p:sp>
            <p:nvSpPr>
              <p:cNvPr id="6165" name="Rectangle 74"/>
              <p:cNvSpPr>
                <a:spLocks noChangeArrowheads="1"/>
              </p:cNvSpPr>
              <p:nvPr/>
            </p:nvSpPr>
            <p:spPr bwMode="auto">
              <a:xfrm>
                <a:off x="1950" y="3585"/>
                <a:ext cx="1125" cy="465"/>
              </a:xfrm>
              <a:prstGeom prst="rect">
                <a:avLst/>
              </a:prstGeom>
              <a:solidFill>
                <a:srgbClr val="FFFFFF"/>
              </a:solidFill>
              <a:ln w="31750">
                <a:solidFill>
                  <a:srgbClr val="4F81BD"/>
                </a:solidFill>
                <a:miter lim="800000"/>
              </a:ln>
            </p:spPr>
            <p:txBody>
              <a:bodyPr/>
              <a:lstStyle/>
              <a:p>
                <a:pPr algn="ctr"/>
                <a:r>
                  <a:rPr lang="en-US" altLang="zh-CN" sz="1200" dirty="0" err="1">
                    <a:latin typeface="Calibri" panose="020F0502020204030204" pitchFamily="34" charset="0"/>
                  </a:rPr>
                  <a:t>ArrayList</a:t>
                </a:r>
                <a:endParaRPr lang="zh-CN" altLang="zh-CN" dirty="0"/>
              </a:p>
            </p:txBody>
          </p:sp>
          <p:sp>
            <p:nvSpPr>
              <p:cNvPr id="6166" name="Rectangle 75"/>
              <p:cNvSpPr>
                <a:spLocks noChangeArrowheads="1"/>
              </p:cNvSpPr>
              <p:nvPr/>
            </p:nvSpPr>
            <p:spPr bwMode="auto">
              <a:xfrm>
                <a:off x="3165" y="3585"/>
                <a:ext cx="1230" cy="465"/>
              </a:xfrm>
              <a:prstGeom prst="rect">
                <a:avLst/>
              </a:prstGeom>
              <a:solidFill>
                <a:srgbClr val="FFFFFF"/>
              </a:solidFill>
              <a:ln w="31750">
                <a:solidFill>
                  <a:srgbClr val="4F81BD"/>
                </a:solidFill>
                <a:miter lim="800000"/>
              </a:ln>
            </p:spPr>
            <p:txBody>
              <a:bodyPr/>
              <a:lstStyle/>
              <a:p>
                <a:pPr algn="ctr"/>
                <a:r>
                  <a:rPr lang="en-US" altLang="zh-CN" sz="1200" dirty="0" err="1">
                    <a:latin typeface="Calibri" panose="020F0502020204030204" pitchFamily="34" charset="0"/>
                  </a:rPr>
                  <a:t>LinkedList</a:t>
                </a:r>
                <a:endParaRPr lang="zh-CN" altLang="zh-CN" dirty="0"/>
              </a:p>
            </p:txBody>
          </p:sp>
          <p:sp>
            <p:nvSpPr>
              <p:cNvPr id="6167" name="Rectangle 76"/>
              <p:cNvSpPr>
                <a:spLocks noChangeArrowheads="1"/>
              </p:cNvSpPr>
              <p:nvPr/>
            </p:nvSpPr>
            <p:spPr bwMode="auto">
              <a:xfrm>
                <a:off x="4470" y="3585"/>
                <a:ext cx="945" cy="465"/>
              </a:xfrm>
              <a:prstGeom prst="rect">
                <a:avLst/>
              </a:prstGeom>
              <a:solidFill>
                <a:srgbClr val="FFFFFF"/>
              </a:solidFill>
              <a:ln w="31750">
                <a:solidFill>
                  <a:srgbClr val="4F81BD"/>
                </a:solidFill>
                <a:miter lim="800000"/>
              </a:ln>
            </p:spPr>
            <p:txBody>
              <a:bodyPr/>
              <a:lstStyle/>
              <a:p>
                <a:pPr algn="ctr"/>
                <a:r>
                  <a:rPr lang="en-US" altLang="zh-CN" sz="1200" dirty="0">
                    <a:latin typeface="Calibri" panose="020F0502020204030204" pitchFamily="34" charset="0"/>
                  </a:rPr>
                  <a:t>Vector</a:t>
                </a:r>
                <a:endParaRPr lang="zh-CN" altLang="zh-CN" dirty="0"/>
              </a:p>
            </p:txBody>
          </p:sp>
          <p:cxnSp>
            <p:nvCxnSpPr>
              <p:cNvPr id="6168" name="AutoShape 77"/>
              <p:cNvCxnSpPr>
                <a:cxnSpLocks noChangeShapeType="1"/>
              </p:cNvCxnSpPr>
              <p:nvPr/>
            </p:nvCxnSpPr>
            <p:spPr bwMode="auto">
              <a:xfrm flipH="1">
                <a:off x="3570" y="1935"/>
                <a:ext cx="825" cy="0"/>
              </a:xfrm>
              <a:prstGeom prst="straightConnector1">
                <a:avLst/>
              </a:prstGeom>
              <a:noFill/>
              <a:ln w="12700">
                <a:solidFill>
                  <a:srgbClr val="000000"/>
                </a:solidFill>
                <a:prstDash val="dash"/>
                <a:round/>
                <a:tailEnd type="triangle" w="med" len="med"/>
              </a:ln>
            </p:spPr>
          </p:cxnSp>
          <p:cxnSp>
            <p:nvCxnSpPr>
              <p:cNvPr id="6169" name="AutoShape 78"/>
              <p:cNvCxnSpPr>
                <a:cxnSpLocks noChangeShapeType="1"/>
              </p:cNvCxnSpPr>
              <p:nvPr/>
            </p:nvCxnSpPr>
            <p:spPr bwMode="auto">
              <a:xfrm flipH="1">
                <a:off x="5745" y="1935"/>
                <a:ext cx="825" cy="0"/>
              </a:xfrm>
              <a:prstGeom prst="straightConnector1">
                <a:avLst/>
              </a:prstGeom>
              <a:noFill/>
              <a:ln w="12700">
                <a:solidFill>
                  <a:srgbClr val="000000"/>
                </a:solidFill>
                <a:prstDash val="dash"/>
                <a:round/>
                <a:tailEnd type="triangle" w="med" len="med"/>
              </a:ln>
            </p:spPr>
          </p:cxnSp>
          <p:grpSp>
            <p:nvGrpSpPr>
              <p:cNvPr id="6" name="Group 79"/>
              <p:cNvGrpSpPr/>
              <p:nvPr/>
            </p:nvGrpSpPr>
            <p:grpSpPr bwMode="auto">
              <a:xfrm>
                <a:off x="4605" y="2175"/>
                <a:ext cx="990" cy="405"/>
                <a:chOff x="4470" y="2175"/>
                <a:chExt cx="990" cy="405"/>
              </a:xfrm>
            </p:grpSpPr>
            <p:cxnSp>
              <p:nvCxnSpPr>
                <p:cNvPr id="6186" name="AutoShape 80"/>
                <p:cNvCxnSpPr>
                  <a:cxnSpLocks noChangeShapeType="1"/>
                </p:cNvCxnSpPr>
                <p:nvPr/>
              </p:nvCxnSpPr>
              <p:spPr bwMode="auto">
                <a:xfrm flipV="1">
                  <a:off x="4950" y="2175"/>
                  <a:ext cx="1" cy="210"/>
                </a:xfrm>
                <a:prstGeom prst="straightConnector1">
                  <a:avLst/>
                </a:prstGeom>
                <a:noFill/>
                <a:ln w="12700">
                  <a:solidFill>
                    <a:srgbClr val="000000"/>
                  </a:solidFill>
                  <a:prstDash val="dash"/>
                  <a:round/>
                  <a:tailEnd type="triangle" w="med" len="med"/>
                </a:ln>
              </p:spPr>
            </p:cxnSp>
            <p:cxnSp>
              <p:nvCxnSpPr>
                <p:cNvPr id="6187" name="AutoShape 81"/>
                <p:cNvCxnSpPr>
                  <a:cxnSpLocks noChangeShapeType="1"/>
                </p:cNvCxnSpPr>
                <p:nvPr/>
              </p:nvCxnSpPr>
              <p:spPr bwMode="auto">
                <a:xfrm>
                  <a:off x="4470" y="2385"/>
                  <a:ext cx="990" cy="0"/>
                </a:xfrm>
                <a:prstGeom prst="straightConnector1">
                  <a:avLst/>
                </a:prstGeom>
                <a:noFill/>
                <a:ln w="12700">
                  <a:solidFill>
                    <a:srgbClr val="000000"/>
                  </a:solidFill>
                  <a:prstDash val="dash"/>
                  <a:round/>
                </a:ln>
              </p:spPr>
            </p:cxnSp>
            <p:cxnSp>
              <p:nvCxnSpPr>
                <p:cNvPr id="6188" name="AutoShape 82"/>
                <p:cNvCxnSpPr>
                  <a:cxnSpLocks noChangeShapeType="1"/>
                </p:cNvCxnSpPr>
                <p:nvPr/>
              </p:nvCxnSpPr>
              <p:spPr bwMode="auto">
                <a:xfrm>
                  <a:off x="4470" y="2385"/>
                  <a:ext cx="0" cy="165"/>
                </a:xfrm>
                <a:prstGeom prst="straightConnector1">
                  <a:avLst/>
                </a:prstGeom>
                <a:noFill/>
                <a:ln w="12700">
                  <a:solidFill>
                    <a:srgbClr val="000000"/>
                  </a:solidFill>
                  <a:prstDash val="dash"/>
                  <a:round/>
                </a:ln>
              </p:spPr>
            </p:cxnSp>
            <p:cxnSp>
              <p:nvCxnSpPr>
                <p:cNvPr id="6189" name="AutoShape 83"/>
                <p:cNvCxnSpPr>
                  <a:cxnSpLocks noChangeShapeType="1"/>
                </p:cNvCxnSpPr>
                <p:nvPr/>
              </p:nvCxnSpPr>
              <p:spPr bwMode="auto">
                <a:xfrm>
                  <a:off x="5430" y="2415"/>
                  <a:ext cx="1" cy="165"/>
                </a:xfrm>
                <a:prstGeom prst="straightConnector1">
                  <a:avLst/>
                </a:prstGeom>
                <a:noFill/>
                <a:ln w="12700">
                  <a:solidFill>
                    <a:srgbClr val="000000"/>
                  </a:solidFill>
                  <a:prstDash val="dash"/>
                  <a:round/>
                </a:ln>
              </p:spPr>
            </p:cxnSp>
          </p:grpSp>
          <p:grpSp>
            <p:nvGrpSpPr>
              <p:cNvPr id="7" name="Group 84"/>
              <p:cNvGrpSpPr/>
              <p:nvPr/>
            </p:nvGrpSpPr>
            <p:grpSpPr bwMode="auto">
              <a:xfrm>
                <a:off x="6885" y="2160"/>
                <a:ext cx="990" cy="405"/>
                <a:chOff x="4470" y="2175"/>
                <a:chExt cx="990" cy="405"/>
              </a:xfrm>
            </p:grpSpPr>
            <p:cxnSp>
              <p:nvCxnSpPr>
                <p:cNvPr id="6182" name="AutoShape 85"/>
                <p:cNvCxnSpPr>
                  <a:cxnSpLocks noChangeShapeType="1"/>
                </p:cNvCxnSpPr>
                <p:nvPr/>
              </p:nvCxnSpPr>
              <p:spPr bwMode="auto">
                <a:xfrm flipV="1">
                  <a:off x="4950" y="2175"/>
                  <a:ext cx="1" cy="210"/>
                </a:xfrm>
                <a:prstGeom prst="straightConnector1">
                  <a:avLst/>
                </a:prstGeom>
                <a:noFill/>
                <a:ln w="12700">
                  <a:solidFill>
                    <a:srgbClr val="000000"/>
                  </a:solidFill>
                  <a:prstDash val="dash"/>
                  <a:round/>
                  <a:tailEnd type="triangle" w="med" len="med"/>
                </a:ln>
              </p:spPr>
            </p:cxnSp>
            <p:cxnSp>
              <p:nvCxnSpPr>
                <p:cNvPr id="6183" name="AutoShape 86"/>
                <p:cNvCxnSpPr>
                  <a:cxnSpLocks noChangeShapeType="1"/>
                </p:cNvCxnSpPr>
                <p:nvPr/>
              </p:nvCxnSpPr>
              <p:spPr bwMode="auto">
                <a:xfrm>
                  <a:off x="4470" y="2385"/>
                  <a:ext cx="990" cy="0"/>
                </a:xfrm>
                <a:prstGeom prst="straightConnector1">
                  <a:avLst/>
                </a:prstGeom>
                <a:noFill/>
                <a:ln w="12700">
                  <a:solidFill>
                    <a:srgbClr val="000000"/>
                  </a:solidFill>
                  <a:prstDash val="dash"/>
                  <a:round/>
                </a:ln>
              </p:spPr>
            </p:cxnSp>
            <p:cxnSp>
              <p:nvCxnSpPr>
                <p:cNvPr id="6184" name="AutoShape 87"/>
                <p:cNvCxnSpPr>
                  <a:cxnSpLocks noChangeShapeType="1"/>
                </p:cNvCxnSpPr>
                <p:nvPr/>
              </p:nvCxnSpPr>
              <p:spPr bwMode="auto">
                <a:xfrm>
                  <a:off x="4470" y="2385"/>
                  <a:ext cx="0" cy="165"/>
                </a:xfrm>
                <a:prstGeom prst="straightConnector1">
                  <a:avLst/>
                </a:prstGeom>
                <a:noFill/>
                <a:ln w="12700">
                  <a:solidFill>
                    <a:srgbClr val="000000"/>
                  </a:solidFill>
                  <a:prstDash val="dash"/>
                  <a:round/>
                </a:ln>
              </p:spPr>
            </p:cxnSp>
            <p:cxnSp>
              <p:nvCxnSpPr>
                <p:cNvPr id="6185" name="AutoShape 88"/>
                <p:cNvCxnSpPr>
                  <a:cxnSpLocks noChangeShapeType="1"/>
                </p:cNvCxnSpPr>
                <p:nvPr/>
              </p:nvCxnSpPr>
              <p:spPr bwMode="auto">
                <a:xfrm>
                  <a:off x="5430" y="2415"/>
                  <a:ext cx="1" cy="165"/>
                </a:xfrm>
                <a:prstGeom prst="straightConnector1">
                  <a:avLst/>
                </a:prstGeom>
                <a:noFill/>
                <a:ln w="12700">
                  <a:solidFill>
                    <a:srgbClr val="000000"/>
                  </a:solidFill>
                  <a:prstDash val="dash"/>
                  <a:round/>
                </a:ln>
              </p:spPr>
            </p:cxnSp>
          </p:grpSp>
          <p:cxnSp>
            <p:nvCxnSpPr>
              <p:cNvPr id="6172" name="AutoShape 89"/>
              <p:cNvCxnSpPr>
                <a:cxnSpLocks noChangeShapeType="1"/>
              </p:cNvCxnSpPr>
              <p:nvPr/>
            </p:nvCxnSpPr>
            <p:spPr bwMode="auto">
              <a:xfrm flipH="1">
                <a:off x="3570" y="2850"/>
                <a:ext cx="630" cy="1"/>
              </a:xfrm>
              <a:prstGeom prst="straightConnector1">
                <a:avLst/>
              </a:prstGeom>
              <a:noFill/>
              <a:ln w="12700">
                <a:solidFill>
                  <a:srgbClr val="000000"/>
                </a:solidFill>
                <a:prstDash val="dash"/>
                <a:round/>
                <a:tailEnd type="triangle" w="med" len="med"/>
              </a:ln>
            </p:spPr>
          </p:cxnSp>
          <p:cxnSp>
            <p:nvCxnSpPr>
              <p:cNvPr id="6173" name="AutoShape 90"/>
              <p:cNvCxnSpPr>
                <a:cxnSpLocks noChangeShapeType="1"/>
              </p:cNvCxnSpPr>
              <p:nvPr/>
            </p:nvCxnSpPr>
            <p:spPr bwMode="auto">
              <a:xfrm flipV="1">
                <a:off x="4785" y="3015"/>
                <a:ext cx="1" cy="570"/>
              </a:xfrm>
              <a:prstGeom prst="straightConnector1">
                <a:avLst/>
              </a:prstGeom>
              <a:noFill/>
              <a:ln w="12700">
                <a:solidFill>
                  <a:srgbClr val="000000"/>
                </a:solidFill>
                <a:prstDash val="dash"/>
                <a:round/>
                <a:tailEnd type="triangle" w="med" len="med"/>
              </a:ln>
            </p:spPr>
          </p:cxnSp>
          <p:cxnSp>
            <p:nvCxnSpPr>
              <p:cNvPr id="6174" name="AutoShape 91"/>
              <p:cNvCxnSpPr>
                <a:cxnSpLocks noChangeShapeType="1"/>
              </p:cNvCxnSpPr>
              <p:nvPr/>
            </p:nvCxnSpPr>
            <p:spPr bwMode="auto">
              <a:xfrm flipH="1">
                <a:off x="2490" y="3330"/>
                <a:ext cx="2295" cy="0"/>
              </a:xfrm>
              <a:prstGeom prst="straightConnector1">
                <a:avLst/>
              </a:prstGeom>
              <a:noFill/>
              <a:ln w="12700">
                <a:solidFill>
                  <a:srgbClr val="000000"/>
                </a:solidFill>
                <a:prstDash val="dash"/>
                <a:round/>
              </a:ln>
            </p:spPr>
          </p:cxnSp>
          <p:cxnSp>
            <p:nvCxnSpPr>
              <p:cNvPr id="6175" name="AutoShape 92"/>
              <p:cNvCxnSpPr>
                <a:cxnSpLocks noChangeShapeType="1"/>
              </p:cNvCxnSpPr>
              <p:nvPr/>
            </p:nvCxnSpPr>
            <p:spPr bwMode="auto">
              <a:xfrm>
                <a:off x="2490" y="3330"/>
                <a:ext cx="0" cy="255"/>
              </a:xfrm>
              <a:prstGeom prst="straightConnector1">
                <a:avLst/>
              </a:prstGeom>
              <a:noFill/>
              <a:ln w="12700">
                <a:solidFill>
                  <a:srgbClr val="000000"/>
                </a:solidFill>
                <a:prstDash val="dash"/>
                <a:round/>
                <a:tailEnd type="triangle" w="med" len="med"/>
              </a:ln>
            </p:spPr>
          </p:cxnSp>
          <p:cxnSp>
            <p:nvCxnSpPr>
              <p:cNvPr id="6176" name="AutoShape 93"/>
              <p:cNvCxnSpPr>
                <a:cxnSpLocks noChangeShapeType="1"/>
              </p:cNvCxnSpPr>
              <p:nvPr/>
            </p:nvCxnSpPr>
            <p:spPr bwMode="auto">
              <a:xfrm>
                <a:off x="3765" y="3330"/>
                <a:ext cx="0" cy="255"/>
              </a:xfrm>
              <a:prstGeom prst="straightConnector1">
                <a:avLst/>
              </a:prstGeom>
              <a:noFill/>
              <a:ln w="12700">
                <a:solidFill>
                  <a:srgbClr val="000000"/>
                </a:solidFill>
                <a:prstDash val="dash"/>
                <a:round/>
                <a:tailEnd type="triangle" w="med" len="med"/>
              </a:ln>
            </p:spPr>
          </p:cxnSp>
          <p:cxnSp>
            <p:nvCxnSpPr>
              <p:cNvPr id="6177" name="AutoShape 94"/>
              <p:cNvCxnSpPr>
                <a:cxnSpLocks noChangeShapeType="1"/>
              </p:cNvCxnSpPr>
              <p:nvPr/>
            </p:nvCxnSpPr>
            <p:spPr bwMode="auto">
              <a:xfrm flipV="1">
                <a:off x="5745" y="3015"/>
                <a:ext cx="1" cy="570"/>
              </a:xfrm>
              <a:prstGeom prst="straightConnector1">
                <a:avLst/>
              </a:prstGeom>
              <a:noFill/>
              <a:ln w="12700">
                <a:solidFill>
                  <a:srgbClr val="000000"/>
                </a:solidFill>
                <a:prstDash val="dash"/>
                <a:round/>
                <a:tailEnd type="triangle" w="med" len="med"/>
              </a:ln>
            </p:spPr>
          </p:cxnSp>
          <p:cxnSp>
            <p:nvCxnSpPr>
              <p:cNvPr id="6178" name="AutoShape 95"/>
              <p:cNvCxnSpPr>
                <a:cxnSpLocks noChangeShapeType="1"/>
              </p:cNvCxnSpPr>
              <p:nvPr/>
            </p:nvCxnSpPr>
            <p:spPr bwMode="auto">
              <a:xfrm flipH="1">
                <a:off x="5745" y="3330"/>
                <a:ext cx="1860" cy="1"/>
              </a:xfrm>
              <a:prstGeom prst="straightConnector1">
                <a:avLst/>
              </a:prstGeom>
              <a:noFill/>
              <a:ln w="12700">
                <a:solidFill>
                  <a:srgbClr val="000000"/>
                </a:solidFill>
                <a:prstDash val="dash"/>
                <a:round/>
              </a:ln>
            </p:spPr>
          </p:cxnSp>
          <p:cxnSp>
            <p:nvCxnSpPr>
              <p:cNvPr id="6179" name="AutoShape 96"/>
              <p:cNvCxnSpPr>
                <a:cxnSpLocks noChangeShapeType="1"/>
              </p:cNvCxnSpPr>
              <p:nvPr/>
            </p:nvCxnSpPr>
            <p:spPr bwMode="auto">
              <a:xfrm>
                <a:off x="7605" y="3315"/>
                <a:ext cx="0" cy="255"/>
              </a:xfrm>
              <a:prstGeom prst="straightConnector1">
                <a:avLst/>
              </a:prstGeom>
              <a:noFill/>
              <a:ln w="12700">
                <a:solidFill>
                  <a:srgbClr val="000000"/>
                </a:solidFill>
                <a:prstDash val="dash"/>
                <a:round/>
                <a:tailEnd type="triangle" w="med" len="med"/>
              </a:ln>
            </p:spPr>
          </p:cxnSp>
          <p:cxnSp>
            <p:nvCxnSpPr>
              <p:cNvPr id="6180" name="AutoShape 97"/>
              <p:cNvCxnSpPr>
                <a:cxnSpLocks noChangeShapeType="1"/>
              </p:cNvCxnSpPr>
              <p:nvPr/>
            </p:nvCxnSpPr>
            <p:spPr bwMode="auto">
              <a:xfrm flipV="1">
                <a:off x="5940" y="4050"/>
                <a:ext cx="0" cy="390"/>
              </a:xfrm>
              <a:prstGeom prst="straightConnector1">
                <a:avLst/>
              </a:prstGeom>
              <a:noFill/>
              <a:ln w="9525">
                <a:solidFill>
                  <a:srgbClr val="000000"/>
                </a:solidFill>
                <a:round/>
                <a:tailEnd type="triangle" w="med" len="med"/>
              </a:ln>
            </p:spPr>
          </p:cxnSp>
          <p:cxnSp>
            <p:nvCxnSpPr>
              <p:cNvPr id="6181" name="AutoShape 98"/>
              <p:cNvCxnSpPr>
                <a:cxnSpLocks noChangeShapeType="1"/>
              </p:cNvCxnSpPr>
              <p:nvPr/>
            </p:nvCxnSpPr>
            <p:spPr bwMode="auto">
              <a:xfrm flipV="1">
                <a:off x="8550" y="3090"/>
                <a:ext cx="0" cy="480"/>
              </a:xfrm>
              <a:prstGeom prst="straightConnector1">
                <a:avLst/>
              </a:prstGeom>
              <a:noFill/>
              <a:ln w="9525">
                <a:solidFill>
                  <a:srgbClr val="000000"/>
                </a:solidFill>
                <a:round/>
                <a:tailEnd type="triangle" w="med" len="med"/>
              </a:ln>
            </p:spPr>
          </p:cxn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sym typeface="+mn-ea"/>
              </a:rPr>
              <a:t>11</a:t>
            </a:r>
            <a:r>
              <a:rPr lang="zh-CN" altLang="en-US" dirty="0">
                <a:sym typeface="+mn-ea"/>
              </a:rPr>
              <a:t>、</a:t>
            </a:r>
            <a:r>
              <a:rPr lang="en-US" altLang="zh-CN" dirty="0">
                <a:sym typeface="+mn-ea"/>
              </a:rPr>
              <a:t>guava</a:t>
            </a:r>
            <a:r>
              <a:rPr lang="zh-CN" altLang="en-US" dirty="0">
                <a:sym typeface="+mn-ea"/>
              </a:rPr>
              <a:t>对集合的支持</a:t>
            </a:r>
            <a:endParaRPr lang="zh-CN" altLang="en-US" dirty="0"/>
          </a:p>
        </p:txBody>
      </p:sp>
      <p:sp>
        <p:nvSpPr>
          <p:cNvPr id="3" name="内容占位符 2"/>
          <p:cNvSpPr>
            <a:spLocks noGrp="1"/>
          </p:cNvSpPr>
          <p:nvPr>
            <p:ph idx="1"/>
          </p:nvPr>
        </p:nvSpPr>
        <p:spPr/>
        <p:txBody>
          <a:bodyPr/>
          <a:lstStyle/>
          <a:p>
            <a:pPr>
              <a:buNone/>
            </a:pPr>
            <a:r>
              <a:rPr lang="zh-CN" altLang="zh-CN" dirty="0"/>
              <a:t>版本下载：</a:t>
            </a:r>
            <a:r>
              <a:rPr lang="en-US" altLang="zh-CN" dirty="0"/>
              <a:t>https://repo1.maven.org/maven2/com/google/guava/guava/</a:t>
            </a:r>
          </a:p>
          <a:p>
            <a:endParaRPr lang="zh-CN" altLang="en-US" dirty="0"/>
          </a:p>
          <a:p>
            <a:r>
              <a:rPr lang="zh-CN" altLang="en-US" dirty="0"/>
              <a:t>Guava工程包含了若干被Google的 Java项目广泛依赖 的核心库，例如：集合 [collections] 、缓存 [caching] 、原生类型支持 [primitives support] 、并发库 [concurrency libraries] 、通用注解 [common annotations] 、字符串处理 [string processing] 、I/O 等等。 所有这些工具每天都在被Google的工程师应用在产品服务中。</a:t>
            </a:r>
          </a:p>
          <a:p>
            <a:endParaRPr lang="zh-CN" altLang="en-US" dirty="0"/>
          </a:p>
          <a:p>
            <a:r>
              <a:rPr lang="zh-CN" altLang="en-US" dirty="0"/>
              <a:t>Guava对JDK集合的扩展，这是Guava最成熟和为人所知的部分。</a:t>
            </a:r>
          </a:p>
          <a:p>
            <a:endParaRPr lang="en-US" altLang="zh-CN" dirty="0"/>
          </a:p>
          <a:p>
            <a:r>
              <a:rPr lang="en-US" altLang="zh-CN" dirty="0"/>
              <a:t>1</a:t>
            </a:r>
            <a:r>
              <a:rPr lang="zh-CN" altLang="en-US" dirty="0"/>
              <a:t>、</a:t>
            </a:r>
            <a:r>
              <a:rPr lang="en-US" altLang="zh-CN" dirty="0"/>
              <a:t> 不可变集合</a:t>
            </a:r>
            <a:r>
              <a:rPr lang="zh-CN" altLang="en-US" dirty="0"/>
              <a:t>：</a:t>
            </a:r>
            <a:r>
              <a:rPr lang="en-US" altLang="zh-CN" dirty="0"/>
              <a:t>用不变的集合进行防御性编程和性能提升。</a:t>
            </a:r>
          </a:p>
          <a:p>
            <a:r>
              <a:rPr lang="en-US" altLang="zh-CN" dirty="0"/>
              <a:t>2 </a:t>
            </a:r>
            <a:r>
              <a:rPr lang="zh-CN" altLang="en-US" dirty="0"/>
              <a:t>、</a:t>
            </a:r>
            <a:r>
              <a:rPr lang="en-US" altLang="zh-CN" dirty="0"/>
              <a:t>新集合类型</a:t>
            </a:r>
            <a:r>
              <a:rPr lang="zh-CN" altLang="en-US" dirty="0"/>
              <a:t>：</a:t>
            </a:r>
            <a:r>
              <a:rPr lang="en-US" altLang="zh-CN" dirty="0"/>
              <a:t> multisets, multimaps, tables,等</a:t>
            </a:r>
          </a:p>
          <a:p>
            <a:r>
              <a:rPr lang="en-US" altLang="zh-CN" dirty="0"/>
              <a:t>3</a:t>
            </a:r>
            <a:r>
              <a:rPr lang="zh-CN" altLang="en-US" dirty="0"/>
              <a:t>、</a:t>
            </a:r>
            <a:r>
              <a:rPr lang="en-US" altLang="zh-CN" dirty="0"/>
              <a:t> 强大的集合工具类</a:t>
            </a:r>
            <a:r>
              <a:rPr lang="zh-CN" altLang="zh-CN" dirty="0"/>
              <a:t>：</a:t>
            </a:r>
            <a:r>
              <a:rPr lang="en-US" altLang="zh-CN" dirty="0"/>
              <a:t>提供java.util.Collections中没有的集合工具</a:t>
            </a:r>
          </a:p>
          <a:p>
            <a:r>
              <a:rPr lang="en-US" altLang="zh-CN" dirty="0"/>
              <a:t>4 </a:t>
            </a:r>
            <a:r>
              <a:rPr lang="zh-CN" altLang="en-US" dirty="0"/>
              <a:t>、</a:t>
            </a:r>
            <a:r>
              <a:rPr lang="en-US" altLang="zh-CN" dirty="0"/>
              <a:t>扩展工具类：让实现和扩展集合类变得更容易，比如创建Collection的装饰器，或实现迭代器</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sym typeface="+mn-ea"/>
              </a:rPr>
              <a:t>11</a:t>
            </a:r>
            <a:r>
              <a:rPr lang="zh-CN" altLang="en-US" dirty="0">
                <a:sym typeface="+mn-ea"/>
              </a:rPr>
              <a:t>、</a:t>
            </a:r>
            <a:r>
              <a:rPr lang="en-US" altLang="zh-CN" dirty="0">
                <a:sym typeface="+mn-ea"/>
              </a:rPr>
              <a:t>guava</a:t>
            </a:r>
            <a:r>
              <a:rPr lang="zh-CN" altLang="en-US" dirty="0">
                <a:sym typeface="+mn-ea"/>
              </a:rPr>
              <a:t>对集合的支持</a:t>
            </a:r>
            <a:endParaRPr lang="zh-CN" altLang="en-US" dirty="0"/>
          </a:p>
        </p:txBody>
      </p:sp>
      <p:sp>
        <p:nvSpPr>
          <p:cNvPr id="3" name="内容占位符 2"/>
          <p:cNvSpPr>
            <a:spLocks noGrp="1"/>
          </p:cNvSpPr>
          <p:nvPr>
            <p:ph idx="1"/>
          </p:nvPr>
        </p:nvSpPr>
        <p:spPr/>
        <p:txBody>
          <a:bodyPr/>
          <a:lstStyle/>
          <a:p>
            <a:pPr>
              <a:buNone/>
            </a:pPr>
            <a:r>
              <a:rPr lang="en-US" altLang="zh-CN" sz="2000" dirty="0"/>
              <a:t>1</a:t>
            </a:r>
            <a:r>
              <a:rPr lang="zh-CN" altLang="zh-CN" sz="2000" dirty="0"/>
              <a:t>、</a:t>
            </a:r>
            <a:r>
              <a:rPr lang="en-US" altLang="zh-CN" sz="2000" dirty="0"/>
              <a:t>只读设置</a:t>
            </a:r>
          </a:p>
          <a:p>
            <a:pPr>
              <a:buNone/>
            </a:pPr>
            <a:r>
              <a:rPr lang="en-US" altLang="zh-CN" sz="2000" dirty="0"/>
              <a:t>2</a:t>
            </a:r>
            <a:r>
              <a:rPr lang="zh-CN" altLang="en-US" sz="2000" dirty="0"/>
              <a:t>、函数式编程:过滤器</a:t>
            </a:r>
          </a:p>
          <a:p>
            <a:pPr>
              <a:buNone/>
            </a:pPr>
            <a:r>
              <a:rPr lang="en-US" altLang="zh-CN" sz="2000" dirty="0"/>
              <a:t>3</a:t>
            </a:r>
            <a:r>
              <a:rPr lang="zh-CN" altLang="en-US" sz="2000" dirty="0"/>
              <a:t>、函数式编程:转换</a:t>
            </a:r>
          </a:p>
          <a:p>
            <a:pPr>
              <a:buNone/>
            </a:pPr>
            <a:r>
              <a:rPr lang="en-US" altLang="zh-CN" sz="2000" dirty="0"/>
              <a:t>4</a:t>
            </a:r>
            <a:r>
              <a:rPr lang="zh-CN" altLang="en-US" sz="2000" dirty="0"/>
              <a:t>、组合式函数编程</a:t>
            </a:r>
          </a:p>
          <a:p>
            <a:pPr>
              <a:buNone/>
            </a:pPr>
            <a:r>
              <a:rPr lang="en-US" altLang="zh-CN" sz="2000" dirty="0"/>
              <a:t>5</a:t>
            </a:r>
            <a:r>
              <a:rPr lang="zh-CN" altLang="en-US" sz="2000" dirty="0"/>
              <a:t>、加入约束：非空、长度验证</a:t>
            </a:r>
          </a:p>
          <a:p>
            <a:pPr>
              <a:buNone/>
            </a:pPr>
            <a:r>
              <a:rPr lang="en-US" altLang="zh-CN" sz="2000" dirty="0"/>
              <a:t>6</a:t>
            </a:r>
            <a:r>
              <a:rPr lang="zh-CN" altLang="en-US" sz="2000" dirty="0"/>
              <a:t>、集合操作：交集、差集、并集</a:t>
            </a:r>
          </a:p>
          <a:p>
            <a:pPr>
              <a:buNone/>
            </a:pPr>
            <a:r>
              <a:rPr lang="en-US" altLang="zh-CN" sz="2000" dirty="0"/>
              <a:t>7</a:t>
            </a:r>
            <a:r>
              <a:rPr lang="zh-CN" altLang="en-US" sz="2000" dirty="0"/>
              <a:t>、Multiset：无序可重复</a:t>
            </a:r>
          </a:p>
          <a:p>
            <a:pPr>
              <a:buNone/>
            </a:pPr>
            <a:r>
              <a:rPr lang="en-US" altLang="zh-CN" sz="2000" dirty="0"/>
              <a:t>8</a:t>
            </a:r>
            <a:r>
              <a:rPr lang="zh-CN" altLang="en-US" sz="2000" dirty="0"/>
              <a:t>、Multimap key可以重复</a:t>
            </a:r>
          </a:p>
          <a:p>
            <a:pPr>
              <a:buNone/>
            </a:pPr>
            <a:r>
              <a:rPr lang="en-US" altLang="zh-CN" sz="2000" dirty="0"/>
              <a:t>9</a:t>
            </a:r>
            <a:r>
              <a:rPr lang="zh-CN" altLang="en-US" sz="2000" dirty="0"/>
              <a:t>、BiMap：双向Map(bidirectional Map) 键与值不能重复</a:t>
            </a:r>
          </a:p>
          <a:p>
            <a:pPr>
              <a:buNone/>
            </a:pPr>
            <a:r>
              <a:rPr lang="en-US" altLang="zh-CN" sz="2000" dirty="0"/>
              <a:t>10</a:t>
            </a:r>
            <a:r>
              <a:rPr lang="zh-CN" altLang="en-US" sz="2000" dirty="0"/>
              <a:t>、双键的Map --&gt;Table ---&gt;rowKey+columnKye+value</a:t>
            </a:r>
          </a:p>
          <a:p>
            <a:pPr>
              <a:buNone/>
            </a:pPr>
            <a:endParaRPr lang="zh-CN"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总结</a:t>
            </a:r>
          </a:p>
        </p:txBody>
      </p:sp>
      <p:sp>
        <p:nvSpPr>
          <p:cNvPr id="3" name="内容占位符 2"/>
          <p:cNvSpPr>
            <a:spLocks noGrp="1"/>
          </p:cNvSpPr>
          <p:nvPr>
            <p:ph idx="1"/>
          </p:nvPr>
        </p:nvSpPr>
        <p:spPr/>
        <p:txBody>
          <a:bodyPr>
            <a:normAutofit lnSpcReduction="10000"/>
          </a:bodyPr>
          <a:lstStyle/>
          <a:p>
            <a:pPr>
              <a:buNone/>
            </a:pPr>
            <a:r>
              <a:rPr lang="en-US" altLang="zh-CN" sz="2400" dirty="0">
                <a:sym typeface="+mn-ea"/>
              </a:rPr>
              <a:t>1</a:t>
            </a:r>
            <a:r>
              <a:rPr lang="zh-CN" altLang="en-US" sz="2400" dirty="0">
                <a:sym typeface="+mn-ea"/>
              </a:rPr>
              <a:t>、集合框架概述</a:t>
            </a:r>
            <a:endParaRPr lang="en-US" altLang="zh-CN" sz="2400" dirty="0"/>
          </a:p>
          <a:p>
            <a:pPr>
              <a:buNone/>
            </a:pPr>
            <a:r>
              <a:rPr lang="en-US" altLang="zh-CN" sz="2400" dirty="0">
                <a:sym typeface="+mn-ea"/>
              </a:rPr>
              <a:t>2</a:t>
            </a:r>
            <a:r>
              <a:rPr lang="zh-CN" altLang="en-US" sz="2400" dirty="0">
                <a:sym typeface="+mn-ea"/>
              </a:rPr>
              <a:t>、集合框架</a:t>
            </a:r>
            <a:r>
              <a:rPr lang="en-US" altLang="zh-CN" sz="2400" dirty="0">
                <a:sym typeface="+mn-ea"/>
              </a:rPr>
              <a:t>List</a:t>
            </a:r>
            <a:r>
              <a:rPr lang="zh-CN" altLang="en-US" sz="2400" dirty="0">
                <a:sym typeface="+mn-ea"/>
              </a:rPr>
              <a:t>接口</a:t>
            </a:r>
            <a:endParaRPr lang="en-US" altLang="zh-CN" sz="2400" dirty="0"/>
          </a:p>
          <a:p>
            <a:pPr>
              <a:buNone/>
            </a:pPr>
            <a:r>
              <a:rPr lang="en-US" altLang="zh-CN" sz="2400" dirty="0">
                <a:sym typeface="+mn-ea"/>
              </a:rPr>
              <a:t>3</a:t>
            </a:r>
            <a:r>
              <a:rPr lang="zh-CN" altLang="en-US" sz="2400" dirty="0">
                <a:sym typeface="+mn-ea"/>
              </a:rPr>
              <a:t>、集合框架</a:t>
            </a:r>
            <a:r>
              <a:rPr lang="en-US" altLang="zh-CN" sz="2400" dirty="0">
                <a:sym typeface="+mn-ea"/>
              </a:rPr>
              <a:t>Set</a:t>
            </a:r>
            <a:r>
              <a:rPr lang="zh-CN" altLang="en-US" sz="2400" dirty="0">
                <a:sym typeface="+mn-ea"/>
              </a:rPr>
              <a:t>接口</a:t>
            </a:r>
            <a:endParaRPr lang="en-US" altLang="zh-CN" sz="2400" dirty="0"/>
          </a:p>
          <a:p>
            <a:pPr>
              <a:buNone/>
            </a:pPr>
            <a:r>
              <a:rPr lang="en-US" altLang="zh-CN" sz="2400" dirty="0">
                <a:sym typeface="+mn-ea"/>
              </a:rPr>
              <a:t>4</a:t>
            </a:r>
            <a:r>
              <a:rPr lang="zh-CN" altLang="en-US" sz="2400" dirty="0">
                <a:sym typeface="+mn-ea"/>
              </a:rPr>
              <a:t>、</a:t>
            </a:r>
            <a:r>
              <a:rPr lang="zh-CN" altLang="it-IT" sz="2400" dirty="0">
                <a:sym typeface="+mn-ea"/>
              </a:rPr>
              <a:t>集合框架</a:t>
            </a:r>
            <a:r>
              <a:rPr lang="it-IT" altLang="zh-CN" sz="2400" dirty="0">
                <a:sym typeface="+mn-ea"/>
              </a:rPr>
              <a:t>Iterator</a:t>
            </a:r>
            <a:r>
              <a:rPr lang="zh-CN" altLang="it-IT" sz="2400" dirty="0">
                <a:sym typeface="+mn-ea"/>
              </a:rPr>
              <a:t>接口</a:t>
            </a:r>
            <a:endParaRPr lang="zh-CN" altLang="it-IT" sz="2400" dirty="0"/>
          </a:p>
          <a:p>
            <a:pPr>
              <a:buNone/>
            </a:pPr>
            <a:r>
              <a:rPr lang="en-US" altLang="zh-CN" sz="2400" dirty="0">
                <a:sym typeface="+mn-ea"/>
              </a:rPr>
              <a:t>5</a:t>
            </a:r>
            <a:r>
              <a:rPr lang="zh-CN" altLang="zh-CN" sz="2400" dirty="0">
                <a:sym typeface="+mn-ea"/>
              </a:rPr>
              <a:t>、</a:t>
            </a:r>
            <a:r>
              <a:rPr lang="en-US" altLang="zh-CN" sz="2400" dirty="0">
                <a:sym typeface="+mn-ea"/>
              </a:rPr>
              <a:t>JDK1.8</a:t>
            </a:r>
            <a:r>
              <a:rPr lang="zh-CN" altLang="en-US" sz="2400" dirty="0">
                <a:sym typeface="+mn-ea"/>
              </a:rPr>
              <a:t>新特性之</a:t>
            </a:r>
            <a:r>
              <a:rPr lang="en-US" altLang="zh-CN" sz="2400" dirty="0">
                <a:sym typeface="+mn-ea"/>
              </a:rPr>
              <a:t>Stream</a:t>
            </a:r>
            <a:endParaRPr lang="en-US" altLang="zh-CN" sz="2400" dirty="0"/>
          </a:p>
          <a:p>
            <a:pPr>
              <a:buNone/>
            </a:pPr>
            <a:r>
              <a:rPr lang="en-US" altLang="zh-CN" sz="2400" dirty="0">
                <a:sym typeface="+mn-ea"/>
              </a:rPr>
              <a:t>6</a:t>
            </a:r>
            <a:r>
              <a:rPr lang="zh-CN" altLang="en-US" sz="2400" dirty="0">
                <a:sym typeface="+mn-ea"/>
              </a:rPr>
              <a:t>、集合框架</a:t>
            </a:r>
            <a:r>
              <a:rPr lang="en-US" altLang="zh-CN" sz="2400" dirty="0">
                <a:sym typeface="+mn-ea"/>
              </a:rPr>
              <a:t>Map</a:t>
            </a:r>
            <a:r>
              <a:rPr lang="zh-CN" altLang="en-US" sz="2400" dirty="0">
                <a:sym typeface="+mn-ea"/>
              </a:rPr>
              <a:t>接口</a:t>
            </a:r>
            <a:endParaRPr lang="en-US" altLang="zh-CN" sz="2400" dirty="0"/>
          </a:p>
          <a:p>
            <a:pPr>
              <a:buNone/>
            </a:pPr>
            <a:r>
              <a:rPr lang="en-US" altLang="zh-CN" sz="2400" dirty="0">
                <a:sym typeface="+mn-ea"/>
              </a:rPr>
              <a:t>7</a:t>
            </a:r>
            <a:r>
              <a:rPr lang="zh-CN" altLang="en-US" sz="2400" dirty="0">
                <a:sym typeface="+mn-ea"/>
              </a:rPr>
              <a:t>、</a:t>
            </a:r>
            <a:r>
              <a:rPr lang="en-US" altLang="zh-CN" sz="2400" dirty="0">
                <a:sym typeface="+mn-ea"/>
              </a:rPr>
              <a:t>Collections</a:t>
            </a:r>
            <a:r>
              <a:rPr lang="zh-CN" altLang="en-US" sz="2400" dirty="0">
                <a:sym typeface="+mn-ea"/>
              </a:rPr>
              <a:t>与</a:t>
            </a:r>
            <a:r>
              <a:rPr lang="en-US" altLang="zh-CN" sz="2400" dirty="0">
                <a:sym typeface="+mn-ea"/>
              </a:rPr>
              <a:t>Optional</a:t>
            </a:r>
            <a:r>
              <a:rPr lang="zh-CN" altLang="zh-CN" sz="2400" dirty="0">
                <a:sym typeface="+mn-ea"/>
              </a:rPr>
              <a:t>工具类</a:t>
            </a:r>
          </a:p>
          <a:p>
            <a:r>
              <a:rPr lang="en-US" altLang="fr-FR" sz="2400" dirty="0">
                <a:sym typeface="+mn-ea"/>
              </a:rPr>
              <a:t>8</a:t>
            </a:r>
            <a:r>
              <a:rPr lang="zh-CN" altLang="fr-FR" sz="2400" dirty="0">
                <a:sym typeface="+mn-ea"/>
              </a:rPr>
              <a:t>、</a:t>
            </a:r>
            <a:r>
              <a:rPr lang="fr-FR" altLang="zh-CN" sz="2400" dirty="0">
                <a:sym typeface="+mn-ea"/>
              </a:rPr>
              <a:t>Queue</a:t>
            </a:r>
            <a:r>
              <a:rPr lang="zh-CN" altLang="fr-FR" sz="2400" dirty="0">
                <a:sym typeface="+mn-ea"/>
              </a:rPr>
              <a:t>、</a:t>
            </a:r>
            <a:r>
              <a:rPr lang="fr-FR" altLang="zh-CN" sz="2400" dirty="0">
                <a:sym typeface="+mn-ea"/>
              </a:rPr>
              <a:t>Deque</a:t>
            </a:r>
            <a:r>
              <a:rPr lang="zh-CN" altLang="fr-FR" sz="2400" dirty="0">
                <a:sym typeface="+mn-ea"/>
              </a:rPr>
              <a:t>接口</a:t>
            </a:r>
            <a:endParaRPr lang="en-US" altLang="zh-CN" sz="2400" dirty="0"/>
          </a:p>
          <a:p>
            <a:pPr>
              <a:buNone/>
            </a:pPr>
            <a:r>
              <a:rPr lang="en-US" altLang="zh-CN" sz="2400" dirty="0">
                <a:sym typeface="+mn-ea"/>
              </a:rPr>
              <a:t>9</a:t>
            </a:r>
            <a:r>
              <a:rPr lang="zh-CN" altLang="en-US" sz="2400" dirty="0">
                <a:sym typeface="+mn-ea"/>
              </a:rPr>
              <a:t>、对象一对多与多对多关系</a:t>
            </a:r>
            <a:endParaRPr lang="en-US" altLang="zh-CN" sz="2400" dirty="0"/>
          </a:p>
          <a:p>
            <a:r>
              <a:rPr lang="en-US" altLang="zh-CN" sz="2400" dirty="0">
                <a:sym typeface="+mn-ea"/>
              </a:rPr>
              <a:t>10</a:t>
            </a:r>
            <a:r>
              <a:rPr lang="zh-CN" altLang="en-US" sz="2400" dirty="0">
                <a:sym typeface="+mn-ea"/>
              </a:rPr>
              <a:t>、迭代器设计模式</a:t>
            </a:r>
            <a:endParaRPr lang="zh-CN" altLang="en-US" sz="2400" dirty="0"/>
          </a:p>
          <a:p>
            <a:r>
              <a:rPr lang="en-US" altLang="zh-CN" sz="2400" dirty="0">
                <a:sym typeface="+mn-ea"/>
              </a:rPr>
              <a:t>11</a:t>
            </a:r>
            <a:r>
              <a:rPr lang="zh-CN" altLang="en-US" sz="2400" dirty="0">
                <a:sym typeface="+mn-ea"/>
              </a:rPr>
              <a:t>、</a:t>
            </a:r>
            <a:r>
              <a:rPr lang="en-US" altLang="zh-CN" sz="2400" dirty="0">
                <a:sym typeface="+mn-ea"/>
              </a:rPr>
              <a:t>guava</a:t>
            </a:r>
            <a:r>
              <a:rPr lang="zh-CN" altLang="en-US" sz="2400" dirty="0">
                <a:sym typeface="+mn-ea"/>
              </a:rPr>
              <a:t>对集合的支持</a:t>
            </a:r>
            <a:endParaRPr lang="zh-CN"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1</a:t>
            </a:r>
            <a:r>
              <a:rPr lang="zh-CN" altLang="en-US" dirty="0"/>
              <a:t>、集合框架概述</a:t>
            </a:r>
            <a:endParaRPr lang="en-US" altLang="zh-CN" sz="4200" dirty="0"/>
          </a:p>
        </p:txBody>
      </p:sp>
      <p:sp>
        <p:nvSpPr>
          <p:cNvPr id="7171" name="内容占位符 4"/>
          <p:cNvSpPr>
            <a:spLocks noGrp="1"/>
          </p:cNvSpPr>
          <p:nvPr>
            <p:ph idx="1"/>
          </p:nvPr>
        </p:nvSpPr>
        <p:spPr/>
        <p:txBody>
          <a:bodyPr>
            <a:normAutofit/>
          </a:bodyPr>
          <a:lstStyle/>
          <a:p>
            <a:r>
              <a:rPr lang="en-US" altLang="zh-CN" sz="2000" dirty="0"/>
              <a:t>3</a:t>
            </a:r>
            <a:r>
              <a:rPr lang="zh-CN" altLang="en-US" sz="2000" dirty="0"/>
              <a:t>、</a:t>
            </a:r>
            <a:r>
              <a:rPr lang="en-US" altLang="zh-CN" sz="2000" dirty="0"/>
              <a:t>Collection</a:t>
            </a:r>
            <a:r>
              <a:rPr lang="zh-CN" altLang="en-US" sz="2000" dirty="0"/>
              <a:t>接口</a:t>
            </a:r>
            <a:endParaRPr lang="en-US" altLang="zh-CN" sz="2000" dirty="0"/>
          </a:p>
          <a:p>
            <a:r>
              <a:rPr lang="en-US" altLang="zh-CN" sz="2000" i="1" dirty="0"/>
              <a:t>Collection </a:t>
            </a:r>
            <a:r>
              <a:rPr lang="zh-CN" altLang="en-US" sz="2000" i="1" dirty="0"/>
              <a:t>层次结构</a:t>
            </a:r>
            <a:r>
              <a:rPr lang="zh-CN" altLang="en-US" sz="2000" dirty="0"/>
              <a:t> 中的根接口。</a:t>
            </a:r>
            <a:r>
              <a:rPr lang="en-US" altLang="zh-CN" sz="2000" dirty="0"/>
              <a:t>Collection </a:t>
            </a:r>
            <a:r>
              <a:rPr lang="zh-CN" altLang="en-US" sz="2000" dirty="0"/>
              <a:t>表示一组对象，这些对象也称为 </a:t>
            </a:r>
            <a:r>
              <a:rPr lang="en-US" altLang="zh-CN" sz="2000" dirty="0"/>
              <a:t>collection </a:t>
            </a:r>
            <a:r>
              <a:rPr lang="zh-CN" altLang="en-US" sz="2000" dirty="0"/>
              <a:t>的</a:t>
            </a:r>
            <a:r>
              <a:rPr lang="zh-CN" altLang="en-US" sz="2000" i="1" dirty="0"/>
              <a:t>元素</a:t>
            </a:r>
            <a:r>
              <a:rPr lang="zh-CN" altLang="en-US" sz="2000" dirty="0"/>
              <a:t>。一些 </a:t>
            </a:r>
            <a:r>
              <a:rPr lang="en-US" altLang="zh-CN" sz="2000" dirty="0"/>
              <a:t>collection </a:t>
            </a:r>
            <a:r>
              <a:rPr lang="zh-CN" altLang="en-US" sz="2000" dirty="0"/>
              <a:t>允许有重复的元素，而另一些则不允许。一些 </a:t>
            </a:r>
            <a:r>
              <a:rPr lang="en-US" altLang="zh-CN" sz="2000" dirty="0"/>
              <a:t>collection </a:t>
            </a:r>
            <a:r>
              <a:rPr lang="zh-CN" altLang="en-US" sz="2000" dirty="0"/>
              <a:t>是有序的，而另一些则是无序的。</a:t>
            </a:r>
            <a:r>
              <a:rPr lang="en-US" altLang="zh-CN" sz="2000" dirty="0"/>
              <a:t>JDK </a:t>
            </a:r>
            <a:r>
              <a:rPr lang="zh-CN" altLang="en-US" sz="2000" dirty="0"/>
              <a:t>不提供此接口的任何</a:t>
            </a:r>
            <a:r>
              <a:rPr lang="zh-CN" altLang="en-US" sz="2000" i="1" dirty="0"/>
              <a:t>直接</a:t>
            </a:r>
            <a:r>
              <a:rPr lang="zh-CN" altLang="en-US" sz="2000" dirty="0"/>
              <a:t> 实现：它提供更具体的子接口（如 </a:t>
            </a:r>
            <a:r>
              <a:rPr lang="en-US" altLang="zh-CN" sz="2000" dirty="0"/>
              <a:t>Set </a:t>
            </a:r>
            <a:r>
              <a:rPr lang="zh-CN" altLang="en-US" sz="2000" dirty="0"/>
              <a:t>和 </a:t>
            </a:r>
            <a:r>
              <a:rPr lang="en-US" altLang="zh-CN" sz="2000" dirty="0"/>
              <a:t>List</a:t>
            </a:r>
            <a:r>
              <a:rPr lang="en-US" sz="2000" dirty="0"/>
              <a:t>）</a:t>
            </a:r>
            <a:r>
              <a:rPr lang="zh-CN" altLang="en-US" sz="2000" dirty="0"/>
              <a:t>实现。此接口通常用来传递 </a:t>
            </a:r>
            <a:r>
              <a:rPr lang="en-US" altLang="zh-CN" sz="2000" dirty="0"/>
              <a:t>collection</a:t>
            </a:r>
            <a:r>
              <a:rPr lang="en-US" sz="2000" dirty="0"/>
              <a:t>，</a:t>
            </a:r>
            <a:r>
              <a:rPr lang="zh-CN" altLang="en-US" sz="2000" dirty="0"/>
              <a:t>并在需要最大普遍性的地方操作这些 </a:t>
            </a:r>
            <a:r>
              <a:rPr lang="en-US" altLang="zh-CN" sz="2000" dirty="0"/>
              <a:t>collection</a:t>
            </a:r>
            <a:r>
              <a:rPr lang="en-US" sz="2000" dirty="0"/>
              <a:t>。 </a:t>
            </a:r>
          </a:p>
          <a:p>
            <a:r>
              <a:rPr lang="zh-CN" altLang="en-US" sz="2000" dirty="0"/>
              <a:t>接口的定义：</a:t>
            </a:r>
            <a:endParaRPr lang="en-US" altLang="zh-CN" sz="2000" dirty="0"/>
          </a:p>
          <a:p>
            <a:r>
              <a:rPr lang="en-US" altLang="zh-CN" sz="2000" dirty="0"/>
              <a:t>public interface </a:t>
            </a:r>
            <a:r>
              <a:rPr lang="en-US" altLang="zh-CN" sz="2000" b="1" dirty="0"/>
              <a:t>Collection&lt;E&gt;</a:t>
            </a:r>
          </a:p>
          <a:p>
            <a:r>
              <a:rPr lang="en-US" altLang="zh-CN" sz="2000" dirty="0"/>
              <a:t>extends </a:t>
            </a:r>
            <a:r>
              <a:rPr lang="en-US" altLang="zh-CN" sz="2000" dirty="0" err="1"/>
              <a:t>Iterable</a:t>
            </a:r>
            <a:r>
              <a:rPr lang="en-US" altLang="zh-CN" sz="2000" dirty="0"/>
              <a:t>&lt;E&gt;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1"/>
          <p:cNvSpPr>
            <a:spLocks noGrp="1"/>
          </p:cNvSpPr>
          <p:nvPr>
            <p:ph type="title"/>
          </p:nvPr>
        </p:nvSpPr>
        <p:spPr/>
        <p:txBody>
          <a:bodyPr>
            <a:normAutofit fontScale="90000"/>
          </a:bodyPr>
          <a:lstStyle/>
          <a:p>
            <a:r>
              <a:rPr lang="en-US" altLang="zh-CN" dirty="0"/>
              <a:t>2</a:t>
            </a:r>
            <a:r>
              <a:rPr lang="zh-CN" altLang="en-US" dirty="0"/>
              <a:t>、集合框架</a:t>
            </a:r>
            <a:r>
              <a:rPr lang="en-US" altLang="zh-CN" dirty="0"/>
              <a:t>List</a:t>
            </a:r>
            <a:r>
              <a:rPr lang="zh-CN" altLang="en-US" dirty="0"/>
              <a:t>接口</a:t>
            </a:r>
            <a:endParaRPr lang="en-US" altLang="zh-CN" sz="4200" dirty="0"/>
          </a:p>
        </p:txBody>
      </p:sp>
      <p:sp>
        <p:nvSpPr>
          <p:cNvPr id="5123" name="内容占位符 4"/>
          <p:cNvSpPr>
            <a:spLocks noGrp="1"/>
          </p:cNvSpPr>
          <p:nvPr>
            <p:ph idx="1"/>
          </p:nvPr>
        </p:nvSpPr>
        <p:spPr/>
        <p:txBody>
          <a:bodyPr>
            <a:normAutofit/>
          </a:bodyPr>
          <a:lstStyle/>
          <a:p>
            <a:r>
              <a:rPr lang="en-US" altLang="zh-CN" sz="2000" b="1" dirty="0"/>
              <a:t>1</a:t>
            </a:r>
            <a:r>
              <a:rPr lang="zh-CN" altLang="en-US" sz="2000" b="1" dirty="0"/>
              <a:t>、 </a:t>
            </a:r>
            <a:r>
              <a:rPr lang="en-US" altLang="zh-CN" sz="2000" b="1" dirty="0"/>
              <a:t>List</a:t>
            </a:r>
            <a:r>
              <a:rPr lang="zh-CN" altLang="en-US" sz="2000" b="1" dirty="0"/>
              <a:t>接口</a:t>
            </a:r>
            <a:endParaRPr lang="en-US" altLang="zh-CN" sz="2000" b="1" dirty="0"/>
          </a:p>
          <a:p>
            <a:r>
              <a:rPr lang="en-US" altLang="zh-CN" sz="2000" dirty="0"/>
              <a:t>public interface </a:t>
            </a:r>
            <a:r>
              <a:rPr lang="en-US" altLang="zh-CN" sz="2000" b="1" dirty="0"/>
              <a:t>List&lt;E&gt; </a:t>
            </a:r>
            <a:r>
              <a:rPr lang="en-US" altLang="zh-CN" sz="2000" dirty="0"/>
              <a:t>extends Collection&lt;E&gt;</a:t>
            </a:r>
          </a:p>
          <a:p>
            <a:r>
              <a:rPr lang="zh-CN" altLang="en-US" sz="2000" dirty="0"/>
              <a:t>有序的 </a:t>
            </a:r>
            <a:r>
              <a:rPr lang="en-US" altLang="zh-CN" sz="2000" dirty="0"/>
              <a:t>collection</a:t>
            </a:r>
            <a:r>
              <a:rPr lang="zh-CN" altLang="en-US" sz="2000" dirty="0"/>
              <a:t>（也称为</a:t>
            </a:r>
            <a:r>
              <a:rPr lang="zh-CN" altLang="en-US" sz="2000" i="1" dirty="0"/>
              <a:t>序列</a:t>
            </a:r>
            <a:r>
              <a:rPr lang="zh-CN" altLang="en-US" sz="2000" dirty="0"/>
              <a:t>）。此接口的用户可以对列表中每个元素的插入位置进行精确地控制。用户可以根据元素的整数索引（在列表中的位置）访问元素，并搜索列表中的元素。</a:t>
            </a:r>
          </a:p>
          <a:p>
            <a:endParaRPr lang="en-US" altLang="zh-CN" sz="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normAutofit fontScale="90000"/>
          </a:bodyPr>
          <a:lstStyle/>
          <a:p>
            <a:r>
              <a:rPr lang="en-US" altLang="zh-CN" dirty="0"/>
              <a:t>2</a:t>
            </a:r>
            <a:r>
              <a:rPr lang="zh-CN" altLang="en-US" dirty="0"/>
              <a:t>、集合框架</a:t>
            </a:r>
            <a:r>
              <a:rPr lang="en-US" altLang="zh-CN" dirty="0"/>
              <a:t>List</a:t>
            </a:r>
            <a:r>
              <a:rPr lang="zh-CN" altLang="en-US" dirty="0"/>
              <a:t>接口</a:t>
            </a:r>
            <a:endParaRPr lang="en-US" altLang="zh-CN" sz="4200" dirty="0"/>
          </a:p>
        </p:txBody>
      </p:sp>
      <p:sp>
        <p:nvSpPr>
          <p:cNvPr id="6147" name="内容占位符 4"/>
          <p:cNvSpPr>
            <a:spLocks noGrp="1"/>
          </p:cNvSpPr>
          <p:nvPr>
            <p:ph idx="1"/>
          </p:nvPr>
        </p:nvSpPr>
        <p:spPr/>
        <p:txBody>
          <a:bodyPr>
            <a:normAutofit/>
          </a:bodyPr>
          <a:lstStyle/>
          <a:p>
            <a:r>
              <a:rPr lang="en-US" altLang="zh-CN" sz="2000" b="1" dirty="0"/>
              <a:t>2</a:t>
            </a:r>
            <a:r>
              <a:rPr lang="zh-CN" altLang="en-US" sz="2000" b="1" dirty="0"/>
              <a:t>、</a:t>
            </a:r>
            <a:r>
              <a:rPr lang="en-US" altLang="zh-CN" sz="2000" b="1" dirty="0" err="1"/>
              <a:t>ArrayList</a:t>
            </a:r>
            <a:endParaRPr lang="en-US" altLang="zh-CN" sz="2000" b="1" dirty="0"/>
          </a:p>
          <a:p>
            <a:r>
              <a:rPr lang="en-US" altLang="zh-CN" sz="2000" dirty="0"/>
              <a:t>public class </a:t>
            </a:r>
            <a:r>
              <a:rPr lang="en-US" altLang="zh-CN" sz="2000" b="1" dirty="0" err="1"/>
              <a:t>ArrayList</a:t>
            </a:r>
            <a:r>
              <a:rPr lang="en-US" altLang="zh-CN" sz="2000" b="1" dirty="0"/>
              <a:t>&lt;E&gt; </a:t>
            </a:r>
            <a:r>
              <a:rPr lang="en-US" altLang="zh-CN" sz="2000" dirty="0"/>
              <a:t>extends </a:t>
            </a:r>
            <a:r>
              <a:rPr lang="en-US" altLang="zh-CN" sz="2000" dirty="0" err="1"/>
              <a:t>AbstractList</a:t>
            </a:r>
            <a:r>
              <a:rPr lang="en-US" altLang="zh-CN" sz="2000" dirty="0"/>
              <a:t>&lt;E&gt;</a:t>
            </a:r>
          </a:p>
          <a:p>
            <a:r>
              <a:rPr lang="en-US" altLang="zh-CN" sz="2000" dirty="0"/>
              <a:t>implements List&lt;E&gt;, </a:t>
            </a:r>
            <a:r>
              <a:rPr lang="en-US" altLang="zh-CN" sz="2000" dirty="0" err="1"/>
              <a:t>RandomAccess</a:t>
            </a:r>
            <a:r>
              <a:rPr lang="en-US" altLang="zh-CN" sz="2000" dirty="0"/>
              <a:t>, </a:t>
            </a:r>
            <a:r>
              <a:rPr lang="en-US" altLang="zh-CN" sz="2000" dirty="0" err="1"/>
              <a:t>Cloneable</a:t>
            </a:r>
            <a:r>
              <a:rPr lang="en-US" altLang="zh-CN" sz="2000" dirty="0"/>
              <a:t>, </a:t>
            </a:r>
            <a:r>
              <a:rPr lang="en-US" altLang="zh-CN" sz="2000" dirty="0" err="1"/>
              <a:t>Serializable</a:t>
            </a:r>
            <a:endParaRPr lang="en-US" altLang="zh-CN" sz="2000" dirty="0"/>
          </a:p>
          <a:p>
            <a:r>
              <a:rPr lang="en-US" altLang="zh-CN" sz="2000" dirty="0"/>
              <a:t>List </a:t>
            </a:r>
            <a:r>
              <a:rPr lang="zh-CN" altLang="en-US" sz="2000" dirty="0"/>
              <a:t>接口的大小可变数组的实现。实现了所有可选列表操作，并允许包括 </a:t>
            </a:r>
            <a:r>
              <a:rPr lang="en-US" altLang="zh-CN" sz="2000" dirty="0"/>
              <a:t>null </a:t>
            </a:r>
            <a:r>
              <a:rPr lang="zh-CN" altLang="en-US" sz="2000" dirty="0"/>
              <a:t>在内的所有元素。除了实现 </a:t>
            </a:r>
            <a:r>
              <a:rPr lang="en-US" altLang="zh-CN" sz="2000" dirty="0"/>
              <a:t>List </a:t>
            </a:r>
            <a:r>
              <a:rPr lang="zh-CN" altLang="en-US" sz="2000" dirty="0"/>
              <a:t>接口外，此类还提供一些方法来操作内部用来存储列表的数组的大小。</a:t>
            </a:r>
          </a:p>
          <a:p>
            <a:endParaRPr lang="en-US" altLang="zh-CN"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p:cNvSpPr>
            <a:spLocks noGrp="1"/>
          </p:cNvSpPr>
          <p:nvPr>
            <p:ph type="title"/>
          </p:nvPr>
        </p:nvSpPr>
        <p:spPr/>
        <p:txBody>
          <a:bodyPr>
            <a:normAutofit fontScale="90000"/>
          </a:bodyPr>
          <a:lstStyle/>
          <a:p>
            <a:r>
              <a:rPr lang="en-US" altLang="zh-CN" dirty="0"/>
              <a:t>2</a:t>
            </a:r>
            <a:r>
              <a:rPr lang="zh-CN" altLang="en-US" dirty="0"/>
              <a:t>、集合框架</a:t>
            </a:r>
            <a:r>
              <a:rPr lang="en-US" altLang="zh-CN" dirty="0"/>
              <a:t>List</a:t>
            </a:r>
            <a:r>
              <a:rPr lang="zh-CN" altLang="en-US" dirty="0"/>
              <a:t>接口</a:t>
            </a:r>
            <a:endParaRPr lang="en-US" altLang="zh-CN" sz="4200" dirty="0"/>
          </a:p>
        </p:txBody>
      </p:sp>
      <p:sp>
        <p:nvSpPr>
          <p:cNvPr id="7171" name="内容占位符 4"/>
          <p:cNvSpPr>
            <a:spLocks noGrp="1"/>
          </p:cNvSpPr>
          <p:nvPr>
            <p:ph idx="1"/>
          </p:nvPr>
        </p:nvSpPr>
        <p:spPr/>
        <p:txBody>
          <a:bodyPr>
            <a:normAutofit/>
          </a:bodyPr>
          <a:lstStyle/>
          <a:p>
            <a:r>
              <a:rPr lang="en-US" altLang="zh-CN" sz="2000" b="1" dirty="0"/>
              <a:t>3</a:t>
            </a:r>
            <a:r>
              <a:rPr lang="zh-CN" altLang="en-US" sz="2000" b="1" dirty="0"/>
              <a:t>、</a:t>
            </a:r>
            <a:r>
              <a:rPr lang="en-US" altLang="zh-CN" sz="2000" b="1" dirty="0"/>
              <a:t>Vector</a:t>
            </a:r>
          </a:p>
          <a:p>
            <a:r>
              <a:rPr lang="en-US" altLang="zh-CN" sz="2000" dirty="0"/>
              <a:t>public class </a:t>
            </a:r>
            <a:r>
              <a:rPr lang="en-US" altLang="zh-CN" sz="2000" b="1" dirty="0"/>
              <a:t>Vector&lt;E&gt; </a:t>
            </a:r>
            <a:r>
              <a:rPr lang="en-US" altLang="zh-CN" sz="2000" dirty="0"/>
              <a:t>extends </a:t>
            </a:r>
            <a:r>
              <a:rPr lang="en-US" altLang="zh-CN" sz="2000" dirty="0" err="1"/>
              <a:t>AbstractList</a:t>
            </a:r>
            <a:r>
              <a:rPr lang="en-US" altLang="zh-CN" sz="2000" dirty="0"/>
              <a:t>&lt;E&gt;</a:t>
            </a:r>
          </a:p>
          <a:p>
            <a:r>
              <a:rPr lang="en-US" altLang="zh-CN" sz="2000" dirty="0"/>
              <a:t>implements List&lt;E&gt;, </a:t>
            </a:r>
            <a:r>
              <a:rPr lang="en-US" altLang="zh-CN" sz="2000" dirty="0" err="1"/>
              <a:t>RandomAccess</a:t>
            </a:r>
            <a:r>
              <a:rPr lang="en-US" altLang="zh-CN" sz="2000" dirty="0"/>
              <a:t>, </a:t>
            </a:r>
            <a:r>
              <a:rPr lang="en-US" altLang="zh-CN" sz="2000" dirty="0" err="1"/>
              <a:t>Cloneable</a:t>
            </a:r>
            <a:r>
              <a:rPr lang="en-US" altLang="zh-CN" sz="2000" dirty="0"/>
              <a:t>, </a:t>
            </a:r>
            <a:r>
              <a:rPr lang="en-US" altLang="zh-CN" sz="2000" dirty="0" err="1"/>
              <a:t>Serializable</a:t>
            </a:r>
            <a:endParaRPr lang="en-US" altLang="zh-CN" sz="2000" dirty="0"/>
          </a:p>
          <a:p>
            <a:r>
              <a:rPr lang="en-US" altLang="zh-CN" sz="2000" dirty="0"/>
              <a:t>Vector </a:t>
            </a:r>
            <a:r>
              <a:rPr lang="zh-CN" altLang="en-US" sz="2000" dirty="0"/>
              <a:t>类可以实现可增长的对象数组。与数组一样，它包含可以使用整数索引进行访问的组件。但是，</a:t>
            </a:r>
            <a:r>
              <a:rPr lang="en-US" altLang="zh-CN" sz="2000" dirty="0"/>
              <a:t>Vector </a:t>
            </a:r>
            <a:r>
              <a:rPr lang="zh-CN" altLang="en-US" sz="2000" dirty="0"/>
              <a:t>的大小可以根据需要增大或缩小，以适应创建 </a:t>
            </a:r>
            <a:r>
              <a:rPr lang="en-US" altLang="zh-CN" sz="2000" dirty="0"/>
              <a:t>Vector </a:t>
            </a:r>
            <a:r>
              <a:rPr lang="zh-CN" altLang="en-US" sz="2000" dirty="0"/>
              <a:t>后进行添加或移除项的操作。 </a:t>
            </a:r>
          </a:p>
          <a:p>
            <a:endParaRPr lang="en-US" altLang="zh-CN"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标题 1"/>
          <p:cNvSpPr>
            <a:spLocks noGrp="1"/>
          </p:cNvSpPr>
          <p:nvPr>
            <p:ph type="title"/>
          </p:nvPr>
        </p:nvSpPr>
        <p:spPr/>
        <p:txBody>
          <a:bodyPr>
            <a:normAutofit fontScale="90000"/>
          </a:bodyPr>
          <a:lstStyle/>
          <a:p>
            <a:r>
              <a:rPr lang="en-US" altLang="zh-CN" dirty="0"/>
              <a:t>2</a:t>
            </a:r>
            <a:r>
              <a:rPr lang="zh-CN" altLang="en-US" dirty="0"/>
              <a:t>、集合框架</a:t>
            </a:r>
            <a:r>
              <a:rPr lang="en-US" altLang="zh-CN" dirty="0"/>
              <a:t>List</a:t>
            </a:r>
            <a:r>
              <a:rPr lang="zh-CN" altLang="en-US" dirty="0"/>
              <a:t>接口</a:t>
            </a:r>
            <a:endParaRPr lang="en-US" altLang="zh-CN" sz="4200" dirty="0"/>
          </a:p>
        </p:txBody>
      </p:sp>
      <p:sp>
        <p:nvSpPr>
          <p:cNvPr id="8195" name="内容占位符 4"/>
          <p:cNvSpPr>
            <a:spLocks noGrp="1"/>
          </p:cNvSpPr>
          <p:nvPr>
            <p:ph idx="1"/>
          </p:nvPr>
        </p:nvSpPr>
        <p:spPr/>
        <p:txBody>
          <a:bodyPr>
            <a:normAutofit/>
          </a:bodyPr>
          <a:lstStyle/>
          <a:p>
            <a:r>
              <a:rPr lang="en-US" altLang="zh-CN" sz="2000" b="1" dirty="0"/>
              <a:t>4</a:t>
            </a:r>
            <a:r>
              <a:rPr lang="zh-CN" altLang="en-US" sz="2000" b="1" dirty="0"/>
              <a:t>、</a:t>
            </a:r>
            <a:r>
              <a:rPr lang="en-US" altLang="zh-CN" sz="2000" b="1" dirty="0" err="1"/>
              <a:t>LinkedList</a:t>
            </a:r>
            <a:endParaRPr lang="en-US" altLang="zh-CN" sz="2000" b="1" dirty="0"/>
          </a:p>
          <a:p>
            <a:r>
              <a:rPr lang="en-US" altLang="zh-CN" sz="2000" dirty="0"/>
              <a:t>public class </a:t>
            </a:r>
            <a:r>
              <a:rPr lang="en-US" altLang="zh-CN" sz="2000" b="1" dirty="0" err="1"/>
              <a:t>LinkedList</a:t>
            </a:r>
            <a:r>
              <a:rPr lang="en-US" altLang="zh-CN" sz="2000" b="1" dirty="0"/>
              <a:t>&lt;E&gt; </a:t>
            </a:r>
            <a:r>
              <a:rPr lang="en-US" altLang="zh-CN" sz="2000" dirty="0"/>
              <a:t>extends </a:t>
            </a:r>
            <a:r>
              <a:rPr lang="en-US" altLang="zh-CN" sz="2000" dirty="0" err="1"/>
              <a:t>AbstractSequentialList</a:t>
            </a:r>
            <a:r>
              <a:rPr lang="en-US" altLang="zh-CN" sz="2000" dirty="0"/>
              <a:t>&lt;E&gt; </a:t>
            </a:r>
          </a:p>
          <a:p>
            <a:r>
              <a:rPr lang="en-US" altLang="zh-CN" sz="2000" dirty="0"/>
              <a:t>implements List&lt;E&gt;, </a:t>
            </a:r>
            <a:r>
              <a:rPr lang="en-US" altLang="zh-CN" sz="2000" dirty="0" err="1"/>
              <a:t>Deque</a:t>
            </a:r>
            <a:r>
              <a:rPr lang="en-US" altLang="zh-CN" sz="2000" dirty="0"/>
              <a:t>&lt;E&gt;, </a:t>
            </a:r>
            <a:r>
              <a:rPr lang="en-US" altLang="zh-CN" sz="2000" dirty="0" err="1"/>
              <a:t>Cloneable</a:t>
            </a:r>
            <a:r>
              <a:rPr lang="en-US" altLang="zh-CN" sz="2000" dirty="0"/>
              <a:t>, </a:t>
            </a:r>
            <a:r>
              <a:rPr lang="en-US" altLang="zh-CN" sz="2000" dirty="0" err="1"/>
              <a:t>Serializable</a:t>
            </a:r>
            <a:endParaRPr lang="en-US" altLang="zh-CN" sz="2000" dirty="0"/>
          </a:p>
          <a:p>
            <a:r>
              <a:rPr lang="en-US" altLang="zh-CN" sz="2000" dirty="0"/>
              <a:t>List </a:t>
            </a:r>
            <a:r>
              <a:rPr lang="zh-CN" altLang="en-US" sz="2000" dirty="0"/>
              <a:t>接口的链接列表实现。实现所有可选的列表操作，并且允许所有元素（包括 </a:t>
            </a:r>
            <a:r>
              <a:rPr lang="en-US" altLang="zh-CN" sz="2000" dirty="0"/>
              <a:t>null</a:t>
            </a:r>
            <a:r>
              <a:rPr lang="zh-CN" altLang="en-US" sz="2000" dirty="0"/>
              <a:t>）。除了实现 </a:t>
            </a:r>
            <a:r>
              <a:rPr lang="en-US" altLang="zh-CN" sz="2000" dirty="0"/>
              <a:t>List </a:t>
            </a:r>
            <a:r>
              <a:rPr lang="zh-CN" altLang="en-US" sz="2000" dirty="0"/>
              <a:t>接口外，</a:t>
            </a:r>
            <a:r>
              <a:rPr lang="en-US" altLang="zh-CN" sz="2000" dirty="0" err="1"/>
              <a:t>LinkedList</a:t>
            </a:r>
            <a:r>
              <a:rPr lang="en-US" altLang="zh-CN" sz="2000" dirty="0"/>
              <a:t> </a:t>
            </a:r>
            <a:r>
              <a:rPr lang="zh-CN" altLang="en-US" sz="2000" dirty="0"/>
              <a:t>类还为在列表的开头及结尾 </a:t>
            </a:r>
            <a:r>
              <a:rPr lang="en-US" altLang="zh-CN" sz="2000" dirty="0"/>
              <a:t>get</a:t>
            </a:r>
            <a:r>
              <a:rPr lang="zh-CN" altLang="en-US" sz="2000" dirty="0"/>
              <a:t>、</a:t>
            </a:r>
            <a:r>
              <a:rPr lang="en-US" altLang="zh-CN" sz="2000" dirty="0"/>
              <a:t>remove </a:t>
            </a:r>
            <a:r>
              <a:rPr lang="zh-CN" altLang="en-US" sz="2000" dirty="0"/>
              <a:t>和 </a:t>
            </a:r>
            <a:r>
              <a:rPr lang="en-US" altLang="zh-CN" sz="2000" dirty="0"/>
              <a:t>insert </a:t>
            </a:r>
            <a:r>
              <a:rPr lang="zh-CN" altLang="en-US" sz="2000" dirty="0"/>
              <a:t>元素提供了统一的命名方法。</a:t>
            </a:r>
            <a:endParaRPr lang="en-US" altLang="zh-CN" sz="2000" dirty="0"/>
          </a:p>
        </p:txBody>
      </p:sp>
    </p:spTree>
  </p:cSld>
  <p:clrMapOvr>
    <a:masterClrMapping/>
  </p:clrMapOvr>
</p:sld>
</file>

<file path=ppt/theme/theme1.xml><?xml version="1.0" encoding="utf-8"?>
<a:theme xmlns:a="http://schemas.openxmlformats.org/drawingml/2006/main" name="1_codingk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01章 Java开发入门">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codingke</Template>
  <TotalTime>2563</TotalTime>
  <Words>4346</Words>
  <Application>Microsoft Macintosh PowerPoint</Application>
  <PresentationFormat>自定义</PresentationFormat>
  <Paragraphs>427</Paragraphs>
  <Slides>43</Slides>
  <Notes>38</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43</vt:i4>
      </vt:variant>
    </vt:vector>
  </HeadingPairs>
  <TitlesOfParts>
    <vt:vector size="51" baseType="lpstr">
      <vt:lpstr>黑体</vt:lpstr>
      <vt:lpstr>宋体</vt:lpstr>
      <vt:lpstr>微软雅黑</vt:lpstr>
      <vt:lpstr>Arial</vt:lpstr>
      <vt:lpstr>Calibri</vt:lpstr>
      <vt:lpstr>Times New Roman</vt:lpstr>
      <vt:lpstr>1_codingke</vt:lpstr>
      <vt:lpstr>第01章 Java开发入门</vt:lpstr>
      <vt:lpstr>第09章：集合</vt:lpstr>
      <vt:lpstr>课程大纲</vt:lpstr>
      <vt:lpstr>1、集合框架概述</vt:lpstr>
      <vt:lpstr>1、集合框架概述</vt:lpstr>
      <vt:lpstr>1、集合框架概述</vt:lpstr>
      <vt:lpstr>2、集合框架List接口</vt:lpstr>
      <vt:lpstr>2、集合框架List接口</vt:lpstr>
      <vt:lpstr>2、集合框架List接口</vt:lpstr>
      <vt:lpstr>2、集合框架List接口</vt:lpstr>
      <vt:lpstr>3、集合框架Set接口</vt:lpstr>
      <vt:lpstr>3、集合框架Set接口</vt:lpstr>
      <vt:lpstr>3、集合框架Set接口</vt:lpstr>
      <vt:lpstr>3、集合框架Set接口</vt:lpstr>
      <vt:lpstr>3、集合框架Set接口</vt:lpstr>
      <vt:lpstr>4、集合框架Iterator接口</vt:lpstr>
      <vt:lpstr>4、集合框架Iterator接口</vt:lpstr>
      <vt:lpstr>4、集合框架Iterator接口</vt:lpstr>
      <vt:lpstr>4、集合框架Iterator接口</vt:lpstr>
      <vt:lpstr>4、集合框架Iterator接口</vt:lpstr>
      <vt:lpstr>5、JDK1.8新特性</vt:lpstr>
      <vt:lpstr>5、JDK1.8新特性之Stream</vt:lpstr>
      <vt:lpstr>5、JDK1.8新特性之Stream</vt:lpstr>
      <vt:lpstr>6、集合框架Map接口</vt:lpstr>
      <vt:lpstr>6、集合框架Map接口</vt:lpstr>
      <vt:lpstr>6、集合框架Map接口</vt:lpstr>
      <vt:lpstr>6、集合框架Map接口</vt:lpstr>
      <vt:lpstr>6、集合框架Map接口</vt:lpstr>
      <vt:lpstr>6、集合框架Map接口</vt:lpstr>
      <vt:lpstr>6、集合框架Map接口</vt:lpstr>
      <vt:lpstr>7、Collections工具类</vt:lpstr>
      <vt:lpstr>7、Collections工具类</vt:lpstr>
      <vt:lpstr>7、Collections工具类</vt:lpstr>
      <vt:lpstr>7、Collections工具类</vt:lpstr>
      <vt:lpstr>7、Optional容器类（JDK1.8）</vt:lpstr>
      <vt:lpstr>7、Optional容器类（JDK1.8）</vt:lpstr>
      <vt:lpstr>8、Queue、Deque接口</vt:lpstr>
      <vt:lpstr>8、Queue、Deque接口</vt:lpstr>
      <vt:lpstr>9、对象一对多与多对多关系</vt:lpstr>
      <vt:lpstr>10、迭代器设计模式</vt:lpstr>
      <vt:lpstr>11、guava对集合的支持</vt:lpstr>
      <vt:lpstr>11、guava对集合的支持</vt:lpstr>
      <vt:lpstr>总结</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Windows 用户</dc:creator>
  <cp:lastModifiedBy>li defeng</cp:lastModifiedBy>
  <cp:revision>198</cp:revision>
  <dcterms:created xsi:type="dcterms:W3CDTF">2014-03-25T02:54:00Z</dcterms:created>
  <dcterms:modified xsi:type="dcterms:W3CDTF">2019-11-05T12:38:58Z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2052-10.1.0.6391</vt:lpwstr>
  </property>
</Properties>
</file>

<file path=docProps/thumbnail.jpeg>
</file>